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1" r:id="rId3"/>
    <p:sldId id="312" r:id="rId4"/>
    <p:sldId id="313" r:id="rId5"/>
    <p:sldId id="355" r:id="rId6"/>
    <p:sldId id="359" r:id="rId7"/>
    <p:sldId id="356" r:id="rId8"/>
    <p:sldId id="357" r:id="rId9"/>
    <p:sldId id="358" r:id="rId10"/>
    <p:sldId id="360" r:id="rId11"/>
    <p:sldId id="314"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15" r:id="rId28"/>
    <p:sldId id="361" r:id="rId29"/>
    <p:sldId id="362" r:id="rId30"/>
    <p:sldId id="363" r:id="rId31"/>
    <p:sldId id="364" r:id="rId32"/>
    <p:sldId id="316" r:id="rId33"/>
    <p:sldId id="366" r:id="rId34"/>
    <p:sldId id="365" r:id="rId35"/>
    <p:sldId id="317" r:id="rId36"/>
    <p:sldId id="339" r:id="rId37"/>
    <p:sldId id="340" r:id="rId38"/>
    <p:sldId id="341" r:id="rId39"/>
    <p:sldId id="342" r:id="rId40"/>
    <p:sldId id="343" r:id="rId41"/>
    <p:sldId id="344" r:id="rId42"/>
    <p:sldId id="345" r:id="rId43"/>
    <p:sldId id="318" r:id="rId44"/>
    <p:sldId id="319" r:id="rId45"/>
    <p:sldId id="367" r:id="rId46"/>
    <p:sldId id="368" r:id="rId47"/>
    <p:sldId id="369" r:id="rId48"/>
    <p:sldId id="320" r:id="rId49"/>
    <p:sldId id="346" r:id="rId50"/>
    <p:sldId id="347" r:id="rId51"/>
    <p:sldId id="348" r:id="rId52"/>
    <p:sldId id="321" r:id="rId53"/>
    <p:sldId id="370" r:id="rId54"/>
    <p:sldId id="371" r:id="rId55"/>
    <p:sldId id="372" r:id="rId56"/>
    <p:sldId id="322" r:id="rId57"/>
    <p:sldId id="373" r:id="rId58"/>
    <p:sldId id="323" r:id="rId59"/>
    <p:sldId id="349" r:id="rId60"/>
    <p:sldId id="350" r:id="rId61"/>
    <p:sldId id="351" r:id="rId62"/>
    <p:sldId id="352" r:id="rId63"/>
    <p:sldId id="353" r:id="rId64"/>
    <p:sldId id="35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3C1B"/>
    <a:srgbClr val="28788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2" autoAdjust="0"/>
    <p:restoredTop sz="94638" autoAdjust="0"/>
  </p:normalViewPr>
  <p:slideViewPr>
    <p:cSldViewPr snapToGrid="0">
      <p:cViewPr varScale="1">
        <p:scale>
          <a:sx n="150" d="100"/>
          <a:sy n="150" d="100"/>
        </p:scale>
        <p:origin x="150" y="12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8127"/>
            <a:ext cx="9144000" cy="164086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2255965"/>
            <a:ext cx="9144000" cy="4251626"/>
          </a:xfrm>
        </p:spPr>
        <p:txBody>
          <a:bodyPr>
            <a:normAutofit/>
          </a:bodyPr>
          <a:lstStyle>
            <a:lvl1pPr marL="0" indent="0" algn="l">
              <a:buNone/>
              <a:defRPr sz="3000" b="1">
                <a:solidFill>
                  <a:srgbClr val="287887"/>
                </a:solidFill>
                <a:latin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cxnSp>
        <p:nvCxnSpPr>
          <p:cNvPr id="7" name="Straight Connector 6"/>
          <p:cNvCxnSpPr/>
          <p:nvPr userDrawn="1"/>
        </p:nvCxnSpPr>
        <p:spPr>
          <a:xfrm>
            <a:off x="609600" y="2020691"/>
            <a:ext cx="109728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31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87752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40796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0240"/>
          </a:xfrm>
        </p:spPr>
        <p:txBody>
          <a:bodyPr>
            <a:normAutofit/>
          </a:bodyPr>
          <a:lstStyle>
            <a:lvl1pPr>
              <a:defRPr sz="36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1361588"/>
            <a:ext cx="10515600" cy="5288594"/>
          </a:xfrm>
        </p:spPr>
        <p:txBody>
          <a:bodyPr>
            <a:normAutofit/>
          </a:bodyPr>
          <a:lstStyle>
            <a:lvl1pPr>
              <a:buClr>
                <a:srgbClr val="287887"/>
              </a:buClr>
              <a:defRPr sz="2800">
                <a:latin typeface="Times New Roman" panose="02020603050405020304" pitchFamily="18" charset="0"/>
                <a:cs typeface="Times New Roman" panose="02020603050405020304" pitchFamily="18" charset="0"/>
              </a:defRPr>
            </a:lvl1pPr>
            <a:lvl2pPr>
              <a:buClr>
                <a:srgbClr val="287887"/>
              </a:buClr>
              <a:defRPr sz="2400">
                <a:latin typeface="Times New Roman" panose="02020603050405020304" pitchFamily="18" charset="0"/>
                <a:cs typeface="Times New Roman" panose="02020603050405020304" pitchFamily="18" charset="0"/>
              </a:defRPr>
            </a:lvl2pPr>
            <a:lvl3pPr>
              <a:buClr>
                <a:srgbClr val="287887"/>
              </a:buClr>
              <a:defRPr sz="2000">
                <a:latin typeface="Times New Roman" panose="02020603050405020304" pitchFamily="18" charset="0"/>
                <a:cs typeface="Times New Roman" panose="02020603050405020304" pitchFamily="18" charset="0"/>
              </a:defRPr>
            </a:lvl3pPr>
            <a:lvl4pPr>
              <a:buClr>
                <a:srgbClr val="287887"/>
              </a:buClr>
              <a:defRPr sz="2000">
                <a:latin typeface="Times New Roman" panose="02020603050405020304" pitchFamily="18" charset="0"/>
                <a:cs typeface="Times New Roman" panose="02020603050405020304" pitchFamily="18" charset="0"/>
              </a:defRPr>
            </a:lvl4pPr>
            <a:lvl5pPr>
              <a:buClr>
                <a:srgbClr val="287887"/>
              </a:buClr>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838200" y="1087941"/>
            <a:ext cx="105156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65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dirty="0"/>
          </a:p>
        </p:txBody>
      </p:sp>
    </p:spTree>
    <p:extLst>
      <p:ext uri="{BB962C8B-B14F-4D97-AF65-F5344CB8AC3E}">
        <p14:creationId xmlns:p14="http://schemas.microsoft.com/office/powerpoint/2010/main" val="304203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53682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AFE327-D42E-4265-9680-647C8880344F}" type="datetimeFigureOut">
              <a:rPr lang="en-US" smtClean="0"/>
              <a:t>8/3/2018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2578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AFE327-D42E-4265-9680-647C8880344F}" type="datetimeFigureOut">
              <a:rPr lang="en-US" smtClean="0"/>
              <a:t>8/3/2018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72995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FE327-D42E-4265-9680-647C8880344F}" type="datetimeFigureOut">
              <a:rPr lang="en-US" smtClean="0"/>
              <a:t>8/3/2018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14350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192378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706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FE327-D42E-4265-9680-647C8880344F}" type="datetimeFigureOut">
              <a:rPr lang="en-US" smtClean="0"/>
              <a:t>8/3/2018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6F46B-8D5B-45C4-9F01-2F32D91BBBC3}" type="slidenum">
              <a:rPr lang="en-US" smtClean="0"/>
              <a:t>‹#›</a:t>
            </a:fld>
            <a:endParaRPr lang="en-US"/>
          </a:p>
        </p:txBody>
      </p:sp>
    </p:spTree>
    <p:extLst>
      <p:ext uri="{BB962C8B-B14F-4D97-AF65-F5344CB8AC3E}">
        <p14:creationId xmlns:p14="http://schemas.microsoft.com/office/powerpoint/2010/main" val="306045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g"/></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 Id="rId5" Type="http://schemas.openxmlformats.org/officeDocument/2006/relationships/image" Target="../media/image62.jp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4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5" Type="http://schemas.openxmlformats.org/officeDocument/2006/relationships/image" Target="../media/image86.jp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3.jpg"/><Relationship Id="rId1" Type="http://schemas.openxmlformats.org/officeDocument/2006/relationships/slideLayout" Target="../slideLayouts/slideLayout2.xml"/><Relationship Id="rId5" Type="http://schemas.openxmlformats.org/officeDocument/2006/relationships/image" Target="../media/image89.jpg"/><Relationship Id="rId4" Type="http://schemas.openxmlformats.org/officeDocument/2006/relationships/image" Target="../media/image88.jpg"/></Relationships>
</file>

<file path=ppt/slides/_rels/slide6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0.jpg"/><Relationship Id="rId1" Type="http://schemas.openxmlformats.org/officeDocument/2006/relationships/slideLayout" Target="../slideLayouts/slideLayout2.xml"/><Relationship Id="rId5" Type="http://schemas.openxmlformats.org/officeDocument/2006/relationships/image" Target="../media/image95.jpg"/><Relationship Id="rId4" Type="http://schemas.openxmlformats.org/officeDocument/2006/relationships/image" Target="../media/image94.jpg"/></Relationships>
</file>

<file path=ppt/slides/_rels/slide6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0.jpg"/><Relationship Id="rId1" Type="http://schemas.openxmlformats.org/officeDocument/2006/relationships/slideLayout" Target="../slideLayouts/slideLayout2.xml"/><Relationship Id="rId5" Type="http://schemas.openxmlformats.org/officeDocument/2006/relationships/image" Target="../media/image98.jpg"/><Relationship Id="rId4" Type="http://schemas.openxmlformats.org/officeDocument/2006/relationships/image" Target="../media/image97.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3446" y="393793"/>
            <a:ext cx="6922546" cy="1581845"/>
          </a:xfrm>
          <a:noFill/>
        </p:spPr>
        <p:txBody>
          <a:bodyPr>
            <a:normAutofit/>
          </a:bodyPr>
          <a:lstStyle/>
          <a:p>
            <a:pPr algn="l"/>
            <a:r>
              <a:rPr lang="en-US" sz="4000" dirty="0"/>
              <a:t>CHAPTER 6</a:t>
            </a:r>
            <a:br>
              <a:rPr lang="en-US" sz="4000" dirty="0"/>
            </a:br>
            <a:r>
              <a:rPr lang="en-US" sz="4000" dirty="0"/>
              <a:t>FRICTION </a:t>
            </a:r>
          </a:p>
        </p:txBody>
      </p:sp>
      <p:sp>
        <p:nvSpPr>
          <p:cNvPr id="3" name="Subtitle 2"/>
          <p:cNvSpPr>
            <a:spLocks noGrp="1"/>
          </p:cNvSpPr>
          <p:nvPr>
            <p:ph type="subTitle" idx="1"/>
          </p:nvPr>
        </p:nvSpPr>
        <p:spPr>
          <a:xfrm>
            <a:off x="633446" y="2135604"/>
            <a:ext cx="6735150" cy="4502201"/>
          </a:xfrm>
          <a:noFill/>
        </p:spPr>
        <p:txBody>
          <a:bodyPr>
            <a:noAutofit/>
          </a:bodyPr>
          <a:lstStyle/>
          <a:p>
            <a:r>
              <a:rPr lang="en-US" sz="1800" dirty="0">
                <a:latin typeface="Times New Roman" panose="02020603050405020304" pitchFamily="18" charset="0"/>
                <a:cs typeface="Times New Roman" panose="02020603050405020304" pitchFamily="18" charset="0"/>
              </a:rPr>
              <a:t>CHAPTER OUTLINE</a:t>
            </a:r>
          </a:p>
          <a:p>
            <a:r>
              <a:rPr lang="en-US" sz="1800" b="0" dirty="0">
                <a:solidFill>
                  <a:schemeClr val="tx1"/>
                </a:solidFill>
                <a:latin typeface="Times New Roman" panose="02020603050405020304" pitchFamily="18" charset="0"/>
                <a:cs typeface="Times New Roman" panose="02020603050405020304" pitchFamily="18" charset="0"/>
              </a:rPr>
              <a:t>6/1  Introduction</a:t>
            </a:r>
          </a:p>
          <a:p>
            <a:r>
              <a:rPr lang="en-US" sz="1800" dirty="0">
                <a:solidFill>
                  <a:srgbClr val="A03C1B"/>
                </a:solidFill>
                <a:latin typeface="Times New Roman" panose="02020603050405020304" pitchFamily="18" charset="0"/>
                <a:cs typeface="Times New Roman" panose="02020603050405020304" pitchFamily="18" charset="0"/>
              </a:rPr>
              <a:t>SECTION A</a:t>
            </a:r>
            <a:r>
              <a:rPr lang="en-US" sz="1800" b="0" dirty="0">
                <a:solidFill>
                  <a:srgbClr val="A03C1B"/>
                </a:solidFill>
                <a:latin typeface="Times New Roman" panose="02020603050405020304" pitchFamily="18" charset="0"/>
                <a:cs typeface="Times New Roman" panose="02020603050405020304" pitchFamily="18" charset="0"/>
              </a:rPr>
              <a:t>   </a:t>
            </a:r>
            <a:r>
              <a:rPr lang="en-US" sz="1800" dirty="0">
                <a:solidFill>
                  <a:srgbClr val="A03C1B"/>
                </a:solidFill>
                <a:latin typeface="Times New Roman" panose="02020603050405020304" pitchFamily="18" charset="0"/>
                <a:cs typeface="Times New Roman" panose="02020603050405020304" pitchFamily="18" charset="0"/>
              </a:rPr>
              <a:t>Frictional Phenomena</a:t>
            </a:r>
          </a:p>
          <a:p>
            <a:r>
              <a:rPr lang="en-US" sz="1800" b="0" dirty="0">
                <a:solidFill>
                  <a:schemeClr val="tx1"/>
                </a:solidFill>
                <a:latin typeface="Times New Roman" panose="02020603050405020304" pitchFamily="18" charset="0"/>
                <a:cs typeface="Times New Roman" panose="02020603050405020304" pitchFamily="18" charset="0"/>
              </a:rPr>
              <a:t>6/2  Types of Friction</a:t>
            </a:r>
          </a:p>
          <a:p>
            <a:r>
              <a:rPr lang="en-US" sz="1800" b="0" dirty="0">
                <a:solidFill>
                  <a:schemeClr val="tx1"/>
                </a:solidFill>
                <a:latin typeface="Times New Roman" panose="02020603050405020304" pitchFamily="18" charset="0"/>
                <a:cs typeface="Times New Roman" panose="02020603050405020304" pitchFamily="18" charset="0"/>
              </a:rPr>
              <a:t>6/3  Dry Friction</a:t>
            </a:r>
          </a:p>
          <a:p>
            <a:r>
              <a:rPr lang="en-US" sz="1800" dirty="0">
                <a:solidFill>
                  <a:srgbClr val="A03C1B"/>
                </a:solidFill>
                <a:latin typeface="Times New Roman" panose="02020603050405020304" pitchFamily="18" charset="0"/>
                <a:cs typeface="Times New Roman" panose="02020603050405020304" pitchFamily="18" charset="0"/>
              </a:rPr>
              <a:t>SECTION B</a:t>
            </a:r>
            <a:r>
              <a:rPr lang="en-US" sz="1800" b="0" dirty="0">
                <a:solidFill>
                  <a:srgbClr val="A03C1B"/>
                </a:solidFill>
                <a:latin typeface="Times New Roman" panose="02020603050405020304" pitchFamily="18" charset="0"/>
                <a:cs typeface="Times New Roman" panose="02020603050405020304" pitchFamily="18" charset="0"/>
              </a:rPr>
              <a:t>   </a:t>
            </a:r>
            <a:r>
              <a:rPr lang="en-US" sz="1800" dirty="0">
                <a:solidFill>
                  <a:srgbClr val="A03C1B"/>
                </a:solidFill>
                <a:latin typeface="Times New Roman" panose="02020603050405020304" pitchFamily="18" charset="0"/>
                <a:cs typeface="Times New Roman" panose="02020603050405020304" pitchFamily="18" charset="0"/>
              </a:rPr>
              <a:t>Applications of Friction in Machines</a:t>
            </a:r>
            <a:endParaRPr lang="en-US" sz="1800" dirty="0">
              <a:latin typeface="Times New Roman" panose="02020603050405020304" pitchFamily="18" charset="0"/>
              <a:cs typeface="Times New Roman" panose="02020603050405020304" pitchFamily="18" charset="0"/>
            </a:endParaRPr>
          </a:p>
          <a:p>
            <a:r>
              <a:rPr lang="en-US" sz="1800" b="0" dirty="0">
                <a:solidFill>
                  <a:schemeClr val="tx1"/>
                </a:solidFill>
                <a:latin typeface="Times New Roman" panose="02020603050405020304" pitchFamily="18" charset="0"/>
                <a:cs typeface="Times New Roman" panose="02020603050405020304" pitchFamily="18" charset="0"/>
              </a:rPr>
              <a:t>6/4  Wedges</a:t>
            </a:r>
          </a:p>
          <a:p>
            <a:r>
              <a:rPr lang="en-US" sz="1800" b="0" dirty="0">
                <a:solidFill>
                  <a:schemeClr val="tx1"/>
                </a:solidFill>
                <a:latin typeface="Times New Roman" panose="02020603050405020304" pitchFamily="18" charset="0"/>
                <a:cs typeface="Times New Roman" panose="02020603050405020304" pitchFamily="18" charset="0"/>
              </a:rPr>
              <a:t>6/5  Screws</a:t>
            </a:r>
          </a:p>
          <a:p>
            <a:r>
              <a:rPr lang="en-US" sz="1800" b="0" dirty="0">
                <a:solidFill>
                  <a:schemeClr val="tx1"/>
                </a:solidFill>
                <a:latin typeface="Times New Roman" panose="02020603050405020304" pitchFamily="18" charset="0"/>
                <a:cs typeface="Times New Roman" panose="02020603050405020304" pitchFamily="18" charset="0"/>
              </a:rPr>
              <a:t>6/6  Journal Bearings</a:t>
            </a:r>
          </a:p>
          <a:p>
            <a:r>
              <a:rPr lang="en-US" sz="1800" b="0" dirty="0">
                <a:solidFill>
                  <a:schemeClr val="tx1"/>
                </a:solidFill>
                <a:latin typeface="Times New Roman" panose="02020603050405020304" pitchFamily="18" charset="0"/>
                <a:cs typeface="Times New Roman" panose="02020603050405020304" pitchFamily="18" charset="0"/>
              </a:rPr>
              <a:t>6/7  Thrust Bearings; Disk Friction</a:t>
            </a:r>
          </a:p>
          <a:p>
            <a:r>
              <a:rPr lang="en-US" sz="1800" b="0" dirty="0">
                <a:solidFill>
                  <a:schemeClr val="tx1"/>
                </a:solidFill>
                <a:latin typeface="Times New Roman" panose="02020603050405020304" pitchFamily="18" charset="0"/>
                <a:cs typeface="Times New Roman" panose="02020603050405020304" pitchFamily="18" charset="0"/>
              </a:rPr>
              <a:t>6/8  Flexible Belts</a:t>
            </a:r>
          </a:p>
          <a:p>
            <a:r>
              <a:rPr lang="en-US" sz="1800" b="0" dirty="0">
                <a:solidFill>
                  <a:schemeClr val="tx1"/>
                </a:solidFill>
                <a:latin typeface="Times New Roman" panose="02020603050405020304" pitchFamily="18" charset="0"/>
                <a:cs typeface="Times New Roman" panose="02020603050405020304" pitchFamily="18" charset="0"/>
              </a:rPr>
              <a:t>6/9  Rolling Resistance</a:t>
            </a:r>
          </a:p>
        </p:txBody>
      </p:sp>
      <p:sp>
        <p:nvSpPr>
          <p:cNvPr id="7" name="TextBox 6"/>
          <p:cNvSpPr txBox="1"/>
          <p:nvPr/>
        </p:nvSpPr>
        <p:spPr>
          <a:xfrm>
            <a:off x="7465528" y="6637806"/>
            <a:ext cx="4402655"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Courtesy of </a:t>
            </a:r>
            <a:r>
              <a:rPr lang="en-US" sz="800" dirty="0" err="1">
                <a:latin typeface="Times New Roman" panose="02020603050405020304" pitchFamily="18" charset="0"/>
                <a:cs typeface="Times New Roman" panose="02020603050405020304" pitchFamily="18" charset="0"/>
              </a:rPr>
              <a:t>Alyse</a:t>
            </a:r>
            <a:r>
              <a:rPr lang="en-US" sz="800" dirty="0">
                <a:latin typeface="Times New Roman" panose="02020603050405020304" pitchFamily="18" charset="0"/>
                <a:cs typeface="Times New Roman" panose="02020603050405020304" pitchFamily="18" charset="0"/>
              </a:rPr>
              <a:t> Gagne</a:t>
            </a:r>
          </a:p>
        </p:txBody>
      </p:sp>
      <p:cxnSp>
        <p:nvCxnSpPr>
          <p:cNvPr id="5" name="Straight Connector 4"/>
          <p:cNvCxnSpPr/>
          <p:nvPr/>
        </p:nvCxnSpPr>
        <p:spPr>
          <a:xfrm flipH="1">
            <a:off x="724133" y="3203569"/>
            <a:ext cx="5943600" cy="0"/>
          </a:xfrm>
          <a:prstGeom prst="line">
            <a:avLst/>
          </a:prstGeom>
          <a:ln w="25400">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cxnSp>
        <p:nvCxnSpPr>
          <p:cNvPr id="10" name="Straight Connector 9"/>
          <p:cNvCxnSpPr/>
          <p:nvPr/>
        </p:nvCxnSpPr>
        <p:spPr>
          <a:xfrm flipH="1">
            <a:off x="730149" y="4332034"/>
            <a:ext cx="5943600" cy="0"/>
          </a:xfrm>
          <a:prstGeom prst="line">
            <a:avLst/>
          </a:prstGeom>
          <a:ln w="25400">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714"/>
          <a:stretch/>
        </p:blipFill>
        <p:spPr>
          <a:xfrm>
            <a:off x="7465528" y="0"/>
            <a:ext cx="4726472" cy="6629400"/>
          </a:xfrm>
          <a:prstGeom prst="rect">
            <a:avLst/>
          </a:prstGeom>
        </p:spPr>
      </p:pic>
    </p:spTree>
    <p:extLst>
      <p:ext uri="{BB962C8B-B14F-4D97-AF65-F5344CB8AC3E}">
        <p14:creationId xmlns:p14="http://schemas.microsoft.com/office/powerpoint/2010/main" val="1770575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Types of Friction Problems (2 of 2)</a:t>
            </a:r>
          </a:p>
        </p:txBody>
      </p:sp>
      <p:sp>
        <p:nvSpPr>
          <p:cNvPr id="3" name="Content Placeholder 2"/>
          <p:cNvSpPr>
            <a:spLocks noGrp="1"/>
          </p:cNvSpPr>
          <p:nvPr>
            <p:ph idx="1"/>
          </p:nvPr>
        </p:nvSpPr>
        <p:spPr/>
        <p:txBody>
          <a:bodyPr>
            <a:normAutofit/>
          </a:bodyPr>
          <a:lstStyle/>
          <a:p>
            <a:r>
              <a:rPr lang="en-US" dirty="0"/>
              <a:t>Type III:  Unknown – Body may or may not be slipping</a:t>
            </a:r>
          </a:p>
          <a:p>
            <a:pPr lvl="1"/>
            <a:r>
              <a:rPr lang="en-US" dirty="0"/>
              <a:t>Analysis Steps</a:t>
            </a:r>
          </a:p>
          <a:p>
            <a:pPr marL="1028700" lvl="2" indent="-342900">
              <a:buFont typeface="+mj-lt"/>
              <a:buAutoNum type="arabicPeriod"/>
            </a:pPr>
            <a:r>
              <a:rPr lang="en-US" dirty="0"/>
              <a:t>Assume equilibrium of the body.</a:t>
            </a:r>
          </a:p>
          <a:p>
            <a:pPr marL="1028700" lvl="2" indent="-342900">
              <a:buFont typeface="+mj-lt"/>
              <a:buAutoNum type="arabicPeriod"/>
            </a:pPr>
            <a:r>
              <a:rPr lang="en-US" dirty="0"/>
              <a:t>Solve for the necessary equilibrium friction force </a:t>
            </a:r>
            <a:r>
              <a:rPr lang="en-US" i="1" dirty="0"/>
              <a:t>F</a:t>
            </a:r>
            <a:r>
              <a:rPr lang="en-US" dirty="0"/>
              <a:t>.</a:t>
            </a:r>
          </a:p>
          <a:p>
            <a:pPr marL="1028700" lvl="2" indent="-342900">
              <a:buFont typeface="+mj-lt"/>
              <a:buAutoNum type="arabicPeriod"/>
            </a:pPr>
            <a:r>
              <a:rPr lang="en-US" dirty="0"/>
              <a:t>Check the assumption of equilibrium.</a:t>
            </a:r>
          </a:p>
          <a:p>
            <a:pPr marL="1485900" lvl="3" indent="-457200">
              <a:buFont typeface="+mj-lt"/>
              <a:buAutoNum type="alphaLcParenR"/>
            </a:pPr>
            <a:r>
              <a:rPr lang="en-US" dirty="0"/>
              <a:t>If </a:t>
            </a:r>
            <a:r>
              <a:rPr lang="en-US" i="1" dirty="0"/>
              <a:t>F</a:t>
            </a:r>
            <a:r>
              <a:rPr lang="en-US" dirty="0"/>
              <a:t> &lt; (</a:t>
            </a:r>
            <a:r>
              <a:rPr lang="en-US" i="1" dirty="0" err="1"/>
              <a:t>F</a:t>
            </a:r>
            <a:r>
              <a:rPr lang="en-US" baseline="-25000" dirty="0" err="1"/>
              <a:t>max</a:t>
            </a:r>
            <a:r>
              <a:rPr lang="en-US" dirty="0"/>
              <a:t> = </a:t>
            </a:r>
            <a:r>
              <a:rPr lang="es-ES" dirty="0"/>
              <a:t>𝜇</a:t>
            </a:r>
            <a:r>
              <a:rPr lang="es-ES" i="1" baseline="-25000" dirty="0" err="1"/>
              <a:t>s</a:t>
            </a:r>
            <a:r>
              <a:rPr lang="es-ES" i="1" dirty="0" err="1"/>
              <a:t>N</a:t>
            </a:r>
            <a:r>
              <a:rPr lang="es-ES" dirty="0"/>
              <a:t>):  </a:t>
            </a:r>
          </a:p>
          <a:p>
            <a:pPr marL="1485900" lvl="3" indent="0" algn="just">
              <a:buNone/>
            </a:pPr>
            <a:r>
              <a:rPr lang="en-US" dirty="0"/>
              <a:t>Friction force necessary for equilibrium can be supported, and the body is in static equilibrium as assumed. The </a:t>
            </a:r>
            <a:r>
              <a:rPr lang="en-US" i="1" dirty="0"/>
              <a:t>actual </a:t>
            </a:r>
            <a:r>
              <a:rPr lang="en-US" dirty="0"/>
              <a:t>friction force </a:t>
            </a:r>
            <a:r>
              <a:rPr lang="en-US" i="1" dirty="0"/>
              <a:t>F </a:t>
            </a:r>
            <a:r>
              <a:rPr lang="en-US" dirty="0"/>
              <a:t>is </a:t>
            </a:r>
            <a:r>
              <a:rPr lang="en-US" i="1" dirty="0"/>
              <a:t>less than </a:t>
            </a:r>
            <a:r>
              <a:rPr lang="en-US" dirty="0"/>
              <a:t>the limiting value </a:t>
            </a:r>
            <a:r>
              <a:rPr lang="en-US" i="1" dirty="0" err="1"/>
              <a:t>F</a:t>
            </a:r>
            <a:r>
              <a:rPr lang="en-US" baseline="-25000" dirty="0" err="1"/>
              <a:t>max</a:t>
            </a:r>
            <a:r>
              <a:rPr lang="en-US" dirty="0"/>
              <a:t>.</a:t>
            </a:r>
          </a:p>
          <a:p>
            <a:pPr marL="1485900" lvl="3" indent="0">
              <a:buNone/>
            </a:pPr>
            <a:endParaRPr lang="en-US" dirty="0"/>
          </a:p>
          <a:p>
            <a:pPr marL="1485900" lvl="2" indent="-457200">
              <a:buFont typeface="+mj-lt"/>
              <a:buAutoNum type="alphaLcParenR" startAt="2"/>
            </a:pPr>
            <a:r>
              <a:rPr lang="en-US" dirty="0"/>
              <a:t>If </a:t>
            </a:r>
            <a:r>
              <a:rPr lang="en-US" i="1" dirty="0"/>
              <a:t>F</a:t>
            </a:r>
            <a:r>
              <a:rPr lang="en-US" dirty="0"/>
              <a:t> = (</a:t>
            </a:r>
            <a:r>
              <a:rPr lang="en-US" i="1" dirty="0" err="1"/>
              <a:t>F</a:t>
            </a:r>
            <a:r>
              <a:rPr lang="en-US" baseline="-25000" dirty="0" err="1"/>
              <a:t>max</a:t>
            </a:r>
            <a:r>
              <a:rPr lang="en-US" dirty="0"/>
              <a:t> = </a:t>
            </a:r>
            <a:r>
              <a:rPr lang="es-ES" dirty="0"/>
              <a:t>𝜇</a:t>
            </a:r>
            <a:r>
              <a:rPr lang="es-ES" i="1" baseline="-25000" dirty="0" err="1"/>
              <a:t>s</a:t>
            </a:r>
            <a:r>
              <a:rPr lang="es-ES" i="1" dirty="0" err="1"/>
              <a:t>N</a:t>
            </a:r>
            <a:r>
              <a:rPr lang="es-ES" dirty="0"/>
              <a:t>):</a:t>
            </a:r>
          </a:p>
          <a:p>
            <a:pPr marL="1485900" lvl="3" indent="0">
              <a:buNone/>
            </a:pPr>
            <a:r>
              <a:rPr lang="en-US" dirty="0"/>
              <a:t>Motion is impending, but the assumption of equilibrium still holds.</a:t>
            </a:r>
          </a:p>
          <a:p>
            <a:pPr marL="1485900" lvl="3" indent="0">
              <a:buNone/>
            </a:pPr>
            <a:endParaRPr lang="en-US" dirty="0"/>
          </a:p>
          <a:p>
            <a:pPr marL="1485900" lvl="2" indent="-457200">
              <a:buFont typeface="+mj-lt"/>
              <a:buAutoNum type="alphaLcParenR" startAt="2"/>
            </a:pPr>
            <a:r>
              <a:rPr lang="en-US" dirty="0"/>
              <a:t>If </a:t>
            </a:r>
            <a:r>
              <a:rPr lang="en-US" i="1" dirty="0"/>
              <a:t>F</a:t>
            </a:r>
            <a:r>
              <a:rPr lang="en-US" dirty="0"/>
              <a:t> &gt; (</a:t>
            </a:r>
            <a:r>
              <a:rPr lang="en-US" i="1" dirty="0" err="1"/>
              <a:t>F</a:t>
            </a:r>
            <a:r>
              <a:rPr lang="en-US" baseline="-25000" dirty="0" err="1"/>
              <a:t>max</a:t>
            </a:r>
            <a:r>
              <a:rPr lang="en-US" dirty="0"/>
              <a:t> = </a:t>
            </a:r>
            <a:r>
              <a:rPr lang="es-ES" dirty="0"/>
              <a:t>𝜇</a:t>
            </a:r>
            <a:r>
              <a:rPr lang="es-ES" i="1" baseline="-25000" dirty="0" err="1"/>
              <a:t>s</a:t>
            </a:r>
            <a:r>
              <a:rPr lang="es-ES" i="1" dirty="0" err="1"/>
              <a:t>N</a:t>
            </a:r>
            <a:r>
              <a:rPr lang="es-ES" dirty="0"/>
              <a:t>):</a:t>
            </a:r>
          </a:p>
          <a:p>
            <a:pPr marL="1485900" lvl="2" indent="0" algn="just">
              <a:buNone/>
            </a:pPr>
            <a:r>
              <a:rPr lang="en-US" dirty="0"/>
              <a:t>The surfaces cannot support more force than the maximum </a:t>
            </a:r>
            <a:r>
              <a:rPr lang="es-ES" dirty="0"/>
              <a:t>𝜇</a:t>
            </a:r>
            <a:r>
              <a:rPr lang="es-ES" i="1" baseline="-25000" dirty="0" err="1"/>
              <a:t>s</a:t>
            </a:r>
            <a:r>
              <a:rPr lang="es-ES" i="1" dirty="0" err="1"/>
              <a:t>N</a:t>
            </a:r>
            <a:r>
              <a:rPr lang="es-ES" dirty="0"/>
              <a:t>, so the assumption of equilibrium is invalid.  Motion occurs and </a:t>
            </a:r>
            <a:r>
              <a:rPr lang="es-ES" i="1" dirty="0"/>
              <a:t>F</a:t>
            </a:r>
            <a:r>
              <a:rPr lang="es-ES" dirty="0"/>
              <a:t> = (</a:t>
            </a:r>
            <a:r>
              <a:rPr lang="en-US" i="1" dirty="0" err="1"/>
              <a:t>F</a:t>
            </a:r>
            <a:r>
              <a:rPr lang="en-US" i="1" baseline="-25000" dirty="0" err="1"/>
              <a:t>k</a:t>
            </a:r>
            <a:r>
              <a:rPr lang="en-US" i="1" dirty="0"/>
              <a:t> </a:t>
            </a:r>
            <a:r>
              <a:rPr lang="en-US" dirty="0"/>
              <a:t>= </a:t>
            </a:r>
            <a:r>
              <a:rPr lang="es-ES" dirty="0"/>
              <a:t>𝜇</a:t>
            </a:r>
            <a:r>
              <a:rPr lang="es-ES" i="1" baseline="-25000" dirty="0" err="1"/>
              <a:t>k</a:t>
            </a:r>
            <a:r>
              <a:rPr lang="es-ES" i="1" dirty="0" err="1"/>
              <a:t>N</a:t>
            </a:r>
            <a:r>
              <a:rPr lang="es-ES" dirty="0"/>
              <a:t>).</a:t>
            </a:r>
            <a:endParaRPr lang="en-US" dirty="0"/>
          </a:p>
          <a:p>
            <a:pPr marL="1485900" lvl="2" indent="0">
              <a:buNone/>
            </a:pPr>
            <a:endParaRPr lang="en-US" i="1" dirty="0"/>
          </a:p>
          <a:p>
            <a:pPr lvl="1"/>
            <a:endParaRPr lang="en-US" dirty="0"/>
          </a:p>
          <a:p>
            <a:pPr lvl="1"/>
            <a:endParaRPr lang="en-US" dirty="0"/>
          </a:p>
          <a:p>
            <a:pPr lvl="1"/>
            <a:endParaRPr lang="en-US" dirty="0"/>
          </a:p>
          <a:p>
            <a:pPr lvl="1"/>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7999" y="1361588"/>
            <a:ext cx="1895801" cy="1915194"/>
          </a:xfrm>
          <a:prstGeom prst="rect">
            <a:avLst/>
          </a:prstGeom>
        </p:spPr>
      </p:pic>
    </p:spTree>
    <p:extLst>
      <p:ext uri="{BB962C8B-B14F-4D97-AF65-F5344CB8AC3E}">
        <p14:creationId xmlns:p14="http://schemas.microsoft.com/office/powerpoint/2010/main" val="2224870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6/1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maximum angle 𝜃 which the adjustable incline may have with the horizontal before the block of mass </a:t>
            </a:r>
            <a:r>
              <a:rPr lang="en-US" sz="2000" i="1" dirty="0"/>
              <a:t>m </a:t>
            </a:r>
            <a:r>
              <a:rPr lang="en-US" sz="2000" dirty="0"/>
              <a:t>begins to slip. The coefficient of static friction between the block and the inclined surface is 𝜇</a:t>
            </a:r>
            <a:r>
              <a:rPr lang="en-US" sz="2000" i="1" baseline="-25000" dirty="0"/>
              <a:t>s</a:t>
            </a:r>
            <a:r>
              <a:rPr lang="en-US" sz="2000" dirty="0"/>
              <a:t>.</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248274"/>
            <a:ext cx="2926080" cy="1787880"/>
          </a:xfrm>
          <a:prstGeom prst="rect">
            <a:avLst/>
          </a:prstGeom>
        </p:spPr>
      </p:pic>
    </p:spTree>
    <p:extLst>
      <p:ext uri="{BB962C8B-B14F-4D97-AF65-F5344CB8AC3E}">
        <p14:creationId xmlns:p14="http://schemas.microsoft.com/office/powerpoint/2010/main" val="1631247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6/1 (2 of 2)</a:t>
            </a:r>
          </a:p>
        </p:txBody>
      </p:sp>
      <p:sp>
        <p:nvSpPr>
          <p:cNvPr id="3" name="Content Placeholder 2"/>
          <p:cNvSpPr>
            <a:spLocks noGrp="1"/>
          </p:cNvSpPr>
          <p:nvPr>
            <p:ph idx="1"/>
          </p:nvPr>
        </p:nvSpPr>
        <p:spPr/>
        <p:txBody>
          <a:bodyPr/>
          <a:lstStyle/>
          <a:p>
            <a:r>
              <a:rPr lang="en-US" dirty="0"/>
              <a:t>Equilibrium Conditions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7720" y="1361588"/>
            <a:ext cx="2926080" cy="178788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29745" y="3389809"/>
            <a:ext cx="1722030" cy="1695537"/>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111291"/>
            <a:ext cx="5943600" cy="2212547"/>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703446"/>
            <a:ext cx="3337560" cy="1567128"/>
          </a:xfrm>
          <a:prstGeom prst="rect">
            <a:avLst/>
          </a:prstGeom>
        </p:spPr>
      </p:pic>
    </p:spTree>
    <p:extLst>
      <p:ext uri="{BB962C8B-B14F-4D97-AF65-F5344CB8AC3E}">
        <p14:creationId xmlns:p14="http://schemas.microsoft.com/office/powerpoint/2010/main" val="2186006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6/2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range of values which the mass </a:t>
            </a:r>
            <a:r>
              <a:rPr lang="en-US" sz="2000" i="1" dirty="0"/>
              <a:t>m</a:t>
            </a:r>
            <a:r>
              <a:rPr lang="en-US" sz="2000" baseline="-25000" dirty="0"/>
              <a:t>0</a:t>
            </a:r>
            <a:r>
              <a:rPr lang="en-US" sz="2000" dirty="0"/>
              <a:t> may have so that the 100-kg block shown in the figure will neither start moving up the plane nor slip down the plane. The coefficient of static friction for the contact surfaces is 0.30.</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380874"/>
            <a:ext cx="2103120" cy="1086612"/>
          </a:xfrm>
          <a:prstGeom prst="rect">
            <a:avLst/>
          </a:prstGeom>
        </p:spPr>
      </p:pic>
    </p:spTree>
    <p:extLst>
      <p:ext uri="{BB962C8B-B14F-4D97-AF65-F5344CB8AC3E}">
        <p14:creationId xmlns:p14="http://schemas.microsoft.com/office/powerpoint/2010/main" val="203827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6/2 (2 of 3)</a:t>
            </a:r>
          </a:p>
        </p:txBody>
      </p:sp>
      <p:sp>
        <p:nvSpPr>
          <p:cNvPr id="3" name="Content Placeholder 2"/>
          <p:cNvSpPr>
            <a:spLocks noGrp="1"/>
          </p:cNvSpPr>
          <p:nvPr>
            <p:ph idx="1"/>
          </p:nvPr>
        </p:nvSpPr>
        <p:spPr/>
        <p:txBody>
          <a:bodyPr/>
          <a:lstStyle/>
          <a:p>
            <a:r>
              <a:rPr lang="en-US" dirty="0"/>
              <a:t>Case I:  Motion Impends Up the Plane</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50680" y="1361588"/>
            <a:ext cx="2103120" cy="1086612"/>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60051" y="2949738"/>
            <a:ext cx="2484378" cy="2112294"/>
          </a:xfrm>
          <a:prstGeom prst="rect">
            <a:avLst/>
          </a:prstGeom>
        </p:spPr>
      </p:pic>
      <p:pic>
        <p:nvPicPr>
          <p:cNvPr id="6" name="Picture 5"/>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844"/>
          <a:stretch/>
        </p:blipFill>
        <p:spPr>
          <a:xfrm>
            <a:off x="838200" y="2044701"/>
            <a:ext cx="5943600" cy="2495549"/>
          </a:xfrm>
          <a:prstGeom prst="rect">
            <a:avLst/>
          </a:prstGeom>
        </p:spPr>
      </p:pic>
    </p:spTree>
    <p:extLst>
      <p:ext uri="{BB962C8B-B14F-4D97-AF65-F5344CB8AC3E}">
        <p14:creationId xmlns:p14="http://schemas.microsoft.com/office/powerpoint/2010/main" val="4158758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6/2 (3 of 3)</a:t>
            </a:r>
          </a:p>
        </p:txBody>
      </p:sp>
      <p:sp>
        <p:nvSpPr>
          <p:cNvPr id="3" name="Content Placeholder 2"/>
          <p:cNvSpPr>
            <a:spLocks noGrp="1"/>
          </p:cNvSpPr>
          <p:nvPr>
            <p:ph idx="1"/>
          </p:nvPr>
        </p:nvSpPr>
        <p:spPr/>
        <p:txBody>
          <a:bodyPr/>
          <a:lstStyle/>
          <a:p>
            <a:r>
              <a:rPr lang="en-US" dirty="0"/>
              <a:t>Case II:  Motion Impends Down the Plane</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50680" y="1361588"/>
            <a:ext cx="2103120" cy="1086612"/>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71074" y="3074068"/>
            <a:ext cx="2662331" cy="2184783"/>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776287" y="2016041"/>
            <a:ext cx="5943600" cy="2289558"/>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6287" y="4852366"/>
            <a:ext cx="3337560" cy="1251049"/>
          </a:xfrm>
          <a:prstGeom prst="rect">
            <a:avLst/>
          </a:prstGeom>
        </p:spPr>
      </p:pic>
    </p:spTree>
    <p:extLst>
      <p:ext uri="{BB962C8B-B14F-4D97-AF65-F5344CB8AC3E}">
        <p14:creationId xmlns:p14="http://schemas.microsoft.com/office/powerpoint/2010/main" val="1544599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6/3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magnitude and direction of the friction force acting on the 100-kg block shown if, first, </a:t>
            </a:r>
            <a:r>
              <a:rPr lang="en-US" sz="2000" i="1" dirty="0"/>
              <a:t>P </a:t>
            </a:r>
            <a:r>
              <a:rPr lang="en-US" sz="2000" dirty="0"/>
              <a:t>= 500 N and, second, </a:t>
            </a:r>
            <a:r>
              <a:rPr lang="en-US" sz="2000" i="1" dirty="0"/>
              <a:t>P </a:t>
            </a:r>
            <a:r>
              <a:rPr lang="en-US" sz="2000" dirty="0"/>
              <a:t>= 100 N. The coefficient of static friction is 0.20, and the coefficient of kinetic friction is 0.17. The forces are applied with the block initially at rest.</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338011"/>
            <a:ext cx="2971800" cy="1488626"/>
          </a:xfrm>
          <a:prstGeom prst="rect">
            <a:avLst/>
          </a:prstGeom>
        </p:spPr>
      </p:pic>
    </p:spTree>
    <p:extLst>
      <p:ext uri="{BB962C8B-B14F-4D97-AF65-F5344CB8AC3E}">
        <p14:creationId xmlns:p14="http://schemas.microsoft.com/office/powerpoint/2010/main" val="26469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6/3 (2 of 4)</a:t>
            </a:r>
          </a:p>
        </p:txBody>
      </p:sp>
      <p:sp>
        <p:nvSpPr>
          <p:cNvPr id="3" name="Content Placeholder 2"/>
          <p:cNvSpPr>
            <a:spLocks noGrp="1"/>
          </p:cNvSpPr>
          <p:nvPr>
            <p:ph idx="1"/>
          </p:nvPr>
        </p:nvSpPr>
        <p:spPr/>
        <p:txBody>
          <a:bodyPr/>
          <a:lstStyle/>
          <a:p>
            <a:r>
              <a:rPr lang="en-US" dirty="0"/>
              <a:t>Equilibrium Conditions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743200" cy="137411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440" y="3272689"/>
            <a:ext cx="2880360" cy="2131566"/>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53016"/>
            <a:ext cx="5943600" cy="2225373"/>
          </a:xfrm>
          <a:prstGeom prst="rect">
            <a:avLst/>
          </a:prstGeom>
        </p:spPr>
      </p:pic>
    </p:spTree>
    <p:extLst>
      <p:ext uri="{BB962C8B-B14F-4D97-AF65-F5344CB8AC3E}">
        <p14:creationId xmlns:p14="http://schemas.microsoft.com/office/powerpoint/2010/main" val="1198509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6/3 (3 of 4)</a:t>
            </a:r>
          </a:p>
        </p:txBody>
      </p:sp>
      <p:sp>
        <p:nvSpPr>
          <p:cNvPr id="3" name="Content Placeholder 2"/>
          <p:cNvSpPr>
            <a:spLocks noGrp="1"/>
          </p:cNvSpPr>
          <p:nvPr>
            <p:ph idx="1"/>
          </p:nvPr>
        </p:nvSpPr>
        <p:spPr/>
        <p:txBody>
          <a:bodyPr/>
          <a:lstStyle/>
          <a:p>
            <a:r>
              <a:rPr lang="en-US" dirty="0"/>
              <a:t>Case I:  </a:t>
            </a:r>
            <a:r>
              <a:rPr lang="en-US" i="1" dirty="0"/>
              <a:t>P</a:t>
            </a:r>
            <a:r>
              <a:rPr lang="en-US" dirty="0"/>
              <a:t> = 500 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743200" cy="137411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440" y="3272689"/>
            <a:ext cx="2880360" cy="2131566"/>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38200" y="1826544"/>
            <a:ext cx="5943600" cy="4932815"/>
          </a:xfrm>
          <a:prstGeom prst="rect">
            <a:avLst/>
          </a:prstGeom>
        </p:spPr>
      </p:pic>
    </p:spTree>
    <p:extLst>
      <p:ext uri="{BB962C8B-B14F-4D97-AF65-F5344CB8AC3E}">
        <p14:creationId xmlns:p14="http://schemas.microsoft.com/office/powerpoint/2010/main" val="837304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6/3 (4 of 4)</a:t>
            </a:r>
          </a:p>
        </p:txBody>
      </p:sp>
      <p:sp>
        <p:nvSpPr>
          <p:cNvPr id="3" name="Content Placeholder 2"/>
          <p:cNvSpPr>
            <a:spLocks noGrp="1"/>
          </p:cNvSpPr>
          <p:nvPr>
            <p:ph idx="1"/>
          </p:nvPr>
        </p:nvSpPr>
        <p:spPr/>
        <p:txBody>
          <a:bodyPr/>
          <a:lstStyle/>
          <a:p>
            <a:r>
              <a:rPr lang="en-US" dirty="0"/>
              <a:t>Case II:  </a:t>
            </a:r>
            <a:r>
              <a:rPr lang="en-US" i="1" dirty="0"/>
              <a:t>P</a:t>
            </a:r>
            <a:r>
              <a:rPr lang="en-US" dirty="0"/>
              <a:t> = 100 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743200" cy="137411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440" y="3272689"/>
            <a:ext cx="2880360" cy="213156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1934103"/>
            <a:ext cx="5943600" cy="2677172"/>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116437"/>
            <a:ext cx="3337560" cy="1028583"/>
          </a:xfrm>
          <a:prstGeom prst="rect">
            <a:avLst/>
          </a:prstGeom>
        </p:spPr>
      </p:pic>
    </p:spTree>
    <p:extLst>
      <p:ext uri="{BB962C8B-B14F-4D97-AF65-F5344CB8AC3E}">
        <p14:creationId xmlns:p14="http://schemas.microsoft.com/office/powerpoint/2010/main" val="278206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6/1  Introduction</a:t>
            </a:r>
          </a:p>
        </p:txBody>
      </p:sp>
      <p:sp>
        <p:nvSpPr>
          <p:cNvPr id="3" name="Content Placeholder 2"/>
          <p:cNvSpPr>
            <a:spLocks noGrp="1"/>
          </p:cNvSpPr>
          <p:nvPr>
            <p:ph idx="1"/>
          </p:nvPr>
        </p:nvSpPr>
        <p:spPr/>
        <p:txBody>
          <a:bodyPr/>
          <a:lstStyle/>
          <a:p>
            <a:r>
              <a:rPr lang="en-US" dirty="0"/>
              <a:t>Introduction and Overview</a:t>
            </a:r>
          </a:p>
        </p:txBody>
      </p:sp>
    </p:spTree>
    <p:extLst>
      <p:ext uri="{BB962C8B-B14F-4D97-AF65-F5344CB8AC3E}">
        <p14:creationId xmlns:p14="http://schemas.microsoft.com/office/powerpoint/2010/main" val="4200555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6/4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homogeneous rectangular block of mass </a:t>
            </a:r>
            <a:r>
              <a:rPr lang="en-US" sz="2000" i="1" dirty="0"/>
              <a:t>m</a:t>
            </a:r>
            <a:r>
              <a:rPr lang="en-US" sz="2000" dirty="0"/>
              <a:t>, width </a:t>
            </a:r>
            <a:r>
              <a:rPr lang="en-US" sz="2000" i="1" dirty="0"/>
              <a:t>b</a:t>
            </a:r>
            <a:r>
              <a:rPr lang="en-US" sz="2000" dirty="0"/>
              <a:t>, and height </a:t>
            </a:r>
            <a:r>
              <a:rPr lang="en-US" sz="2000" i="1" dirty="0"/>
              <a:t>H </a:t>
            </a:r>
            <a:r>
              <a:rPr lang="en-US" sz="2000" dirty="0"/>
              <a:t>is placed on the horizontal surface and subjected to a horizontal force </a:t>
            </a:r>
            <a:r>
              <a:rPr lang="en-US" sz="2000" i="1" dirty="0"/>
              <a:t>P </a:t>
            </a:r>
            <a:r>
              <a:rPr lang="en-US" sz="2000" dirty="0"/>
              <a:t>which moves the block along the surface with a constant velocity. The coefficient of kinetic friction between the block and the surface is 𝜇</a:t>
            </a:r>
            <a:r>
              <a:rPr lang="en-US" sz="2000" i="1" baseline="-25000" dirty="0"/>
              <a:t>k</a:t>
            </a:r>
            <a:r>
              <a:rPr lang="en-US" sz="2000" dirty="0"/>
              <a:t>.  Determine (</a:t>
            </a:r>
            <a:r>
              <a:rPr lang="en-US" sz="2000" i="1" dirty="0"/>
              <a:t>a</a:t>
            </a:r>
            <a:r>
              <a:rPr lang="en-US" sz="2000" dirty="0"/>
              <a:t>) the greatest value which </a:t>
            </a:r>
            <a:r>
              <a:rPr lang="en-US" sz="2000" i="1" dirty="0"/>
              <a:t>h </a:t>
            </a:r>
            <a:r>
              <a:rPr lang="en-US" sz="2000" dirty="0"/>
              <a:t>may have so that the block will slide without tipping over and (</a:t>
            </a:r>
            <a:r>
              <a:rPr lang="en-US" sz="2000" i="1" dirty="0"/>
              <a:t>b</a:t>
            </a:r>
            <a:r>
              <a:rPr lang="en-US" sz="2000" dirty="0"/>
              <a:t>) the location of a point </a:t>
            </a:r>
            <a:r>
              <a:rPr lang="en-US" sz="2000" i="1" dirty="0"/>
              <a:t>C </a:t>
            </a:r>
            <a:r>
              <a:rPr lang="en-US" sz="2000" dirty="0"/>
              <a:t>on the bottom face of the block through which the resultant of the friction and normal forces acts if </a:t>
            </a:r>
            <a:r>
              <a:rPr lang="en-US" sz="2000" i="1" dirty="0"/>
              <a:t>h </a:t>
            </a:r>
            <a:r>
              <a:rPr lang="en-US" sz="2000" dirty="0"/>
              <a:t>= </a:t>
            </a:r>
            <a:r>
              <a:rPr lang="en-US" sz="2000" i="1" dirty="0"/>
              <a:t>H</a:t>
            </a:r>
            <a:r>
              <a:rPr lang="en-US" i="1" dirty="0"/>
              <a:t>/</a:t>
            </a:r>
            <a:r>
              <a:rPr lang="en-US" sz="2000" dirty="0"/>
              <a:t>2.</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957637"/>
            <a:ext cx="2971800" cy="2155201"/>
          </a:xfrm>
          <a:prstGeom prst="rect">
            <a:avLst/>
          </a:prstGeom>
        </p:spPr>
      </p:pic>
    </p:spTree>
    <p:extLst>
      <p:ext uri="{BB962C8B-B14F-4D97-AF65-F5344CB8AC3E}">
        <p14:creationId xmlns:p14="http://schemas.microsoft.com/office/powerpoint/2010/main" val="762993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6/4 (2 of 3)</a:t>
            </a:r>
          </a:p>
        </p:txBody>
      </p:sp>
      <p:sp>
        <p:nvSpPr>
          <p:cNvPr id="3" name="Content Placeholder 2"/>
          <p:cNvSpPr>
            <a:spLocks noGrp="1"/>
          </p:cNvSpPr>
          <p:nvPr>
            <p:ph idx="1"/>
          </p:nvPr>
        </p:nvSpPr>
        <p:spPr/>
        <p:txBody>
          <a:bodyPr/>
          <a:lstStyle/>
          <a:p>
            <a:r>
              <a:rPr lang="en-US" dirty="0"/>
              <a:t>Part (</a:t>
            </a:r>
            <a:r>
              <a:rPr lang="en-US" i="1" dirty="0"/>
              <a:t>a</a:t>
            </a:r>
            <a:r>
              <a:rPr lang="en-US" dirty="0"/>
              <a:t>)  Maximum Value of </a:t>
            </a:r>
            <a:r>
              <a:rPr lang="en-US" i="1" dirty="0"/>
              <a:t>h</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09437"/>
            <a:ext cx="2743200" cy="3034145"/>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5086631"/>
            <a:ext cx="3337560" cy="820501"/>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63575"/>
            <a:ext cx="5486400" cy="4960014"/>
          </a:xfrm>
          <a:prstGeom prst="rect">
            <a:avLst/>
          </a:prstGeom>
        </p:spPr>
      </p:pic>
    </p:spTree>
    <p:extLst>
      <p:ext uri="{BB962C8B-B14F-4D97-AF65-F5344CB8AC3E}">
        <p14:creationId xmlns:p14="http://schemas.microsoft.com/office/powerpoint/2010/main" val="1435464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6/4 (3 of 3)</a:t>
            </a:r>
          </a:p>
        </p:txBody>
      </p:sp>
      <p:sp>
        <p:nvSpPr>
          <p:cNvPr id="3" name="Content Placeholder 2"/>
          <p:cNvSpPr>
            <a:spLocks noGrp="1"/>
          </p:cNvSpPr>
          <p:nvPr>
            <p:ph idx="1"/>
          </p:nvPr>
        </p:nvSpPr>
        <p:spPr/>
        <p:txBody>
          <a:bodyPr/>
          <a:lstStyle/>
          <a:p>
            <a:r>
              <a:rPr lang="en-US" dirty="0"/>
              <a:t>Part (</a:t>
            </a:r>
            <a:r>
              <a:rPr lang="en-US" i="1" dirty="0"/>
              <a:t>b</a:t>
            </a:r>
            <a:r>
              <a:rPr lang="en-US" dirty="0"/>
              <a:t>)  </a:t>
            </a:r>
            <a:r>
              <a:rPr lang="en-US" i="1" dirty="0"/>
              <a:t>h</a:t>
            </a:r>
            <a:r>
              <a:rPr lang="en-US" dirty="0"/>
              <a:t> = </a:t>
            </a:r>
            <a:r>
              <a:rPr lang="en-US" i="1" dirty="0"/>
              <a:t>H</a:t>
            </a:r>
            <a:r>
              <a:rPr lang="en-US" dirty="0"/>
              <a:t>/2</a:t>
            </a:r>
            <a:endParaRPr lang="en-US" i="1"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433234"/>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403126"/>
            <a:ext cx="3337560" cy="819375"/>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43780"/>
            <a:ext cx="5486400" cy="2659422"/>
          </a:xfrm>
          <a:prstGeom prst="rect">
            <a:avLst/>
          </a:prstGeom>
        </p:spPr>
      </p:pic>
    </p:spTree>
    <p:extLst>
      <p:ext uri="{BB962C8B-B14F-4D97-AF65-F5344CB8AC3E}">
        <p14:creationId xmlns:p14="http://schemas.microsoft.com/office/powerpoint/2010/main" val="4158618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6/5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three flat blocks are positioned on the 30° incline as shown, and a force </a:t>
            </a:r>
            <a:r>
              <a:rPr lang="en-US" sz="2000" i="1" dirty="0"/>
              <a:t>P </a:t>
            </a:r>
            <a:r>
              <a:rPr lang="en-US" sz="2000" dirty="0"/>
              <a:t>parallel to the incline is applied to the middle block. The upper block is prevented from moving by a wire which attaches it to the fixed support. The coefficient of static friction for each of the three pairs of mating surfaces is shown. Determine the maximum value which </a:t>
            </a:r>
            <a:r>
              <a:rPr lang="en-US" sz="2000" i="1" dirty="0"/>
              <a:t>P </a:t>
            </a:r>
            <a:r>
              <a:rPr lang="en-US" sz="2000" dirty="0"/>
              <a:t>may have before any slipping takes place.</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538789"/>
            <a:ext cx="3200400" cy="2558562"/>
          </a:xfrm>
          <a:prstGeom prst="rect">
            <a:avLst/>
          </a:prstGeom>
        </p:spPr>
      </p:pic>
    </p:spTree>
    <p:extLst>
      <p:ext uri="{BB962C8B-B14F-4D97-AF65-F5344CB8AC3E}">
        <p14:creationId xmlns:p14="http://schemas.microsoft.com/office/powerpoint/2010/main" val="3370830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6/5 (2 of 4)</a:t>
            </a:r>
          </a:p>
        </p:txBody>
      </p:sp>
      <p:sp>
        <p:nvSpPr>
          <p:cNvPr id="3" name="Content Placeholder 2"/>
          <p:cNvSpPr>
            <a:spLocks noGrp="1"/>
          </p:cNvSpPr>
          <p:nvPr>
            <p:ph idx="1"/>
          </p:nvPr>
        </p:nvSpPr>
        <p:spPr/>
        <p:txBody>
          <a:bodyPr/>
          <a:lstStyle/>
          <a:p>
            <a:r>
              <a:rPr lang="en-US" dirty="0"/>
              <a:t>Free-Body Diagrams</a:t>
            </a:r>
          </a:p>
          <a:p>
            <a:endParaRPr lang="en-US" dirty="0"/>
          </a:p>
          <a:p>
            <a:r>
              <a:rPr lang="en-US" dirty="0"/>
              <a:t>Normal Force Calculations</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610600" y="1300896"/>
            <a:ext cx="2743200" cy="5409977"/>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012953"/>
            <a:ext cx="5943600" cy="1985862"/>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217669"/>
            <a:ext cx="3337560" cy="1213658"/>
          </a:xfrm>
          <a:prstGeom prst="rect">
            <a:avLst/>
          </a:prstGeom>
        </p:spPr>
      </p:pic>
    </p:spTree>
    <p:extLst>
      <p:ext uri="{BB962C8B-B14F-4D97-AF65-F5344CB8AC3E}">
        <p14:creationId xmlns:p14="http://schemas.microsoft.com/office/powerpoint/2010/main" val="2253087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6/5 (3 of 4)</a:t>
            </a:r>
          </a:p>
        </p:txBody>
      </p:sp>
      <p:sp>
        <p:nvSpPr>
          <p:cNvPr id="3" name="Content Placeholder 2"/>
          <p:cNvSpPr>
            <a:spLocks noGrp="1"/>
          </p:cNvSpPr>
          <p:nvPr>
            <p:ph idx="1"/>
          </p:nvPr>
        </p:nvSpPr>
        <p:spPr/>
        <p:txBody>
          <a:bodyPr/>
          <a:lstStyle/>
          <a:p>
            <a:r>
              <a:rPr lang="en-US" dirty="0"/>
              <a:t>Assume 50-kg Block Slips</a:t>
            </a:r>
          </a:p>
          <a:p>
            <a:endParaRPr lang="en-US" dirty="0"/>
          </a:p>
          <a:p>
            <a:endParaRPr lang="en-US" dirty="0"/>
          </a:p>
          <a:p>
            <a:endParaRPr lang="en-US" dirty="0"/>
          </a:p>
          <a:p>
            <a:endParaRPr lang="en-US" dirty="0"/>
          </a:p>
          <a:p>
            <a:endParaRPr lang="en-US" dirty="0"/>
          </a:p>
          <a:p>
            <a:pPr marL="0" indent="0">
              <a:buNone/>
            </a:pPr>
            <a:endParaRPr lang="en-US" dirty="0"/>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37458" y="1361588"/>
            <a:ext cx="2416342" cy="1941846"/>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838200" y="1863390"/>
            <a:ext cx="5943600" cy="2308824"/>
          </a:xfrm>
          <a:prstGeom prst="rect">
            <a:avLst/>
          </a:prstGeom>
        </p:spPr>
      </p:pic>
      <p:pic>
        <p:nvPicPr>
          <p:cNvPr id="11" name="Picture 1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6275" y="4427315"/>
            <a:ext cx="1680172" cy="1684250"/>
          </a:xfrm>
          <a:prstGeom prst="rect">
            <a:avLst/>
          </a:prstGeom>
        </p:spPr>
      </p:pic>
    </p:spTree>
    <p:extLst>
      <p:ext uri="{BB962C8B-B14F-4D97-AF65-F5344CB8AC3E}">
        <p14:creationId xmlns:p14="http://schemas.microsoft.com/office/powerpoint/2010/main" val="732040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Sample Problem 6/5 (4 of 4)</a:t>
            </a:r>
          </a:p>
        </p:txBody>
      </p:sp>
      <p:sp>
        <p:nvSpPr>
          <p:cNvPr id="3" name="Content Placeholder 2"/>
          <p:cNvSpPr>
            <a:spLocks noGrp="1"/>
          </p:cNvSpPr>
          <p:nvPr>
            <p:ph idx="1"/>
          </p:nvPr>
        </p:nvSpPr>
        <p:spPr/>
        <p:txBody>
          <a:bodyPr/>
          <a:lstStyle/>
          <a:p>
            <a:r>
              <a:rPr lang="en-US" dirty="0"/>
              <a:t>Check Assumption</a:t>
            </a:r>
          </a:p>
          <a:p>
            <a:endParaRPr lang="en-US" dirty="0"/>
          </a:p>
          <a:p>
            <a:endParaRPr lang="en-US" dirty="0"/>
          </a:p>
          <a:p>
            <a:endParaRPr lang="en-US" dirty="0"/>
          </a:p>
          <a:p>
            <a:endParaRPr lang="en-US" dirty="0"/>
          </a:p>
          <a:p>
            <a:endParaRPr lang="en-US" dirty="0"/>
          </a:p>
          <a:p>
            <a:endParaRPr lang="en-US" dirty="0"/>
          </a:p>
          <a:p>
            <a:r>
              <a:rPr lang="en-US" dirty="0"/>
              <a:t>Revise Calculation for </a:t>
            </a:r>
            <a:r>
              <a:rPr lang="en-US" i="1" dirty="0"/>
              <a:t>P</a:t>
            </a:r>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11" name="Picture 1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73628" y="1361588"/>
            <a:ext cx="1680172" cy="1684250"/>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838200" y="1891714"/>
            <a:ext cx="5943600" cy="2809786"/>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3769" y="4453108"/>
            <a:ext cx="3337560" cy="394902"/>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838200" y="5515979"/>
            <a:ext cx="5943600" cy="1179433"/>
          </a:xfrm>
          <a:prstGeom prst="rect">
            <a:avLst/>
          </a:prstGeom>
        </p:spPr>
      </p:pic>
    </p:spTree>
    <p:extLst>
      <p:ext uri="{BB962C8B-B14F-4D97-AF65-F5344CB8AC3E}">
        <p14:creationId xmlns:p14="http://schemas.microsoft.com/office/powerpoint/2010/main" val="3122187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6/4  Wedges</a:t>
            </a:r>
          </a:p>
        </p:txBody>
      </p:sp>
      <p:sp>
        <p:nvSpPr>
          <p:cNvPr id="3" name="Content Placeholder 2"/>
          <p:cNvSpPr>
            <a:spLocks noGrp="1"/>
          </p:cNvSpPr>
          <p:nvPr>
            <p:ph idx="1"/>
          </p:nvPr>
        </p:nvSpPr>
        <p:spPr/>
        <p:txBody>
          <a:bodyPr/>
          <a:lstStyle/>
          <a:p>
            <a:r>
              <a:rPr lang="en-US" dirty="0"/>
              <a:t>Overview and Illustration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006731"/>
          </a:xfrm>
          <a:prstGeom prst="rect">
            <a:avLst/>
          </a:prstGeom>
        </p:spPr>
      </p:pic>
    </p:spTree>
    <p:extLst>
      <p:ext uri="{BB962C8B-B14F-4D97-AF65-F5344CB8AC3E}">
        <p14:creationId xmlns:p14="http://schemas.microsoft.com/office/powerpoint/2010/main" val="2473516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6/4 – Raising a Load</a:t>
            </a:r>
          </a:p>
        </p:txBody>
      </p:sp>
      <p:sp>
        <p:nvSpPr>
          <p:cNvPr id="3" name="Content Placeholder 2"/>
          <p:cNvSpPr>
            <a:spLocks noGrp="1"/>
          </p:cNvSpPr>
          <p:nvPr>
            <p:ph idx="1"/>
          </p:nvPr>
        </p:nvSpPr>
        <p:spPr/>
        <p:txBody>
          <a:bodyPr/>
          <a:lstStyle/>
          <a:p>
            <a:r>
              <a:rPr lang="en-US" dirty="0"/>
              <a:t>Free-Body Diagrams</a:t>
            </a:r>
          </a:p>
          <a:p>
            <a:endParaRPr lang="en-US" dirty="0"/>
          </a:p>
          <a:p>
            <a:endParaRPr lang="en-US" dirty="0"/>
          </a:p>
          <a:p>
            <a:r>
              <a:rPr lang="en-US" dirty="0"/>
              <a:t>Wedge Angle, </a:t>
            </a:r>
            <a:r>
              <a:rPr lang="el-GR" i="1" dirty="0"/>
              <a:t>α</a:t>
            </a:r>
            <a:endParaRPr lang="en-US" i="1" dirty="0"/>
          </a:p>
          <a:p>
            <a:endParaRPr lang="en-US" i="1" dirty="0"/>
          </a:p>
          <a:p>
            <a:endParaRPr lang="en-US" i="1" dirty="0"/>
          </a:p>
          <a:p>
            <a:r>
              <a:rPr lang="en-US" dirty="0"/>
              <a:t>Force Polygons</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7600" y="1361588"/>
            <a:ext cx="3886200" cy="3881198"/>
          </a:xfrm>
          <a:prstGeom prst="rect">
            <a:avLst/>
          </a:prstGeom>
        </p:spPr>
      </p:pic>
    </p:spTree>
    <p:extLst>
      <p:ext uri="{BB962C8B-B14F-4D97-AF65-F5344CB8AC3E}">
        <p14:creationId xmlns:p14="http://schemas.microsoft.com/office/powerpoint/2010/main" val="437644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6/4 – Lowering a Load</a:t>
            </a:r>
          </a:p>
        </p:txBody>
      </p:sp>
      <p:sp>
        <p:nvSpPr>
          <p:cNvPr id="3" name="Content Placeholder 2"/>
          <p:cNvSpPr>
            <a:spLocks noGrp="1"/>
          </p:cNvSpPr>
          <p:nvPr>
            <p:ph idx="1"/>
          </p:nvPr>
        </p:nvSpPr>
        <p:spPr/>
        <p:txBody>
          <a:bodyPr/>
          <a:lstStyle/>
          <a:p>
            <a:r>
              <a:rPr lang="en-US" dirty="0"/>
              <a:t>Free-Body Diagrams</a:t>
            </a:r>
          </a:p>
          <a:p>
            <a:endParaRPr lang="en-US" dirty="0"/>
          </a:p>
          <a:p>
            <a:endParaRPr lang="en-US" dirty="0"/>
          </a:p>
          <a:p>
            <a:r>
              <a:rPr lang="en-US" dirty="0"/>
              <a:t>Wedge Angle, </a:t>
            </a:r>
            <a:r>
              <a:rPr lang="el-GR" i="1" dirty="0"/>
              <a:t>α</a:t>
            </a:r>
            <a:endParaRPr lang="en-US" i="1" dirty="0"/>
          </a:p>
          <a:p>
            <a:endParaRPr lang="en-US" i="1" dirty="0"/>
          </a:p>
          <a:p>
            <a:endParaRPr lang="en-US" i="1" dirty="0"/>
          </a:p>
          <a:p>
            <a:r>
              <a:rPr lang="en-US" dirty="0"/>
              <a:t>Force Polygons</a:t>
            </a: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7924800" y="1361588"/>
            <a:ext cx="3429000" cy="3516659"/>
          </a:xfrm>
          <a:prstGeom prst="rect">
            <a:avLst/>
          </a:prstGeom>
        </p:spPr>
      </p:pic>
    </p:spTree>
    <p:extLst>
      <p:ext uri="{BB962C8B-B14F-4D97-AF65-F5344CB8AC3E}">
        <p14:creationId xmlns:p14="http://schemas.microsoft.com/office/powerpoint/2010/main" val="117412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6/2  Types of Friction</a:t>
            </a:r>
          </a:p>
        </p:txBody>
      </p:sp>
      <p:sp>
        <p:nvSpPr>
          <p:cNvPr id="3" name="Content Placeholder 2"/>
          <p:cNvSpPr>
            <a:spLocks noGrp="1"/>
          </p:cNvSpPr>
          <p:nvPr>
            <p:ph idx="1"/>
          </p:nvPr>
        </p:nvSpPr>
        <p:spPr/>
        <p:txBody>
          <a:bodyPr/>
          <a:lstStyle/>
          <a:p>
            <a:r>
              <a:rPr lang="en-US" dirty="0"/>
              <a:t>Dry Friction</a:t>
            </a:r>
          </a:p>
          <a:p>
            <a:endParaRPr lang="en-US" dirty="0"/>
          </a:p>
          <a:p>
            <a:endParaRPr lang="en-US" dirty="0"/>
          </a:p>
          <a:p>
            <a:r>
              <a:rPr lang="en-US" dirty="0"/>
              <a:t>Fluid Friction</a:t>
            </a:r>
          </a:p>
          <a:p>
            <a:endParaRPr lang="en-US" dirty="0"/>
          </a:p>
          <a:p>
            <a:endParaRPr lang="en-US" dirty="0"/>
          </a:p>
          <a:p>
            <a:r>
              <a:rPr lang="en-US" dirty="0"/>
              <a:t>Internal Friction</a:t>
            </a:r>
          </a:p>
        </p:txBody>
      </p:sp>
    </p:spTree>
    <p:extLst>
      <p:ext uri="{BB962C8B-B14F-4D97-AF65-F5344CB8AC3E}">
        <p14:creationId xmlns:p14="http://schemas.microsoft.com/office/powerpoint/2010/main" val="3973292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6/4 – Self-Locking of a Wedge (1 of 2)</a:t>
            </a:r>
          </a:p>
        </p:txBody>
      </p:sp>
      <p:sp>
        <p:nvSpPr>
          <p:cNvPr id="3" name="Content Placeholder 2"/>
          <p:cNvSpPr>
            <a:spLocks noGrp="1"/>
          </p:cNvSpPr>
          <p:nvPr>
            <p:ph idx="1"/>
          </p:nvPr>
        </p:nvSpPr>
        <p:spPr/>
        <p:txBody>
          <a:bodyPr/>
          <a:lstStyle/>
          <a:p>
            <a:r>
              <a:rPr lang="en-US" dirty="0"/>
              <a:t>Explanation of Self-Locking</a:t>
            </a:r>
          </a:p>
          <a:p>
            <a:endParaRPr lang="en-US" dirty="0"/>
          </a:p>
          <a:p>
            <a:endParaRPr lang="en-US" dirty="0"/>
          </a:p>
          <a:p>
            <a:r>
              <a:rPr lang="en-US" dirty="0"/>
              <a:t>Impending Slip at the Upper Surface</a:t>
            </a:r>
            <a:endParaRPr lang="en-US" i="1" dirty="0"/>
          </a:p>
          <a:p>
            <a:endParaRPr lang="en-US" i="1" dirty="0"/>
          </a:p>
          <a:p>
            <a:endParaRPr lang="en-US" i="1"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9215931" y="2973819"/>
            <a:ext cx="2137869" cy="2891575"/>
          </a:xfrm>
          <a:prstGeom prst="rect">
            <a:avLst/>
          </a:prstGeom>
        </p:spPr>
      </p:pic>
    </p:spTree>
    <p:extLst>
      <p:ext uri="{BB962C8B-B14F-4D97-AF65-F5344CB8AC3E}">
        <p14:creationId xmlns:p14="http://schemas.microsoft.com/office/powerpoint/2010/main" val="4198694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6/4 – Self-Locking of a Wedge (2 of 2)</a:t>
            </a:r>
          </a:p>
        </p:txBody>
      </p:sp>
      <p:sp>
        <p:nvSpPr>
          <p:cNvPr id="3" name="Content Placeholder 2"/>
          <p:cNvSpPr>
            <a:spLocks noGrp="1"/>
          </p:cNvSpPr>
          <p:nvPr>
            <p:ph idx="1"/>
          </p:nvPr>
        </p:nvSpPr>
        <p:spPr/>
        <p:txBody>
          <a:bodyPr/>
          <a:lstStyle/>
          <a:p>
            <a:r>
              <a:rPr lang="en-US" dirty="0"/>
              <a:t>Impending Slip at the Lower Surface</a:t>
            </a:r>
          </a:p>
          <a:p>
            <a:endParaRPr lang="en-US" dirty="0"/>
          </a:p>
          <a:p>
            <a:endParaRPr lang="en-US" dirty="0"/>
          </a:p>
          <a:p>
            <a:endParaRPr lang="en-US" dirty="0"/>
          </a:p>
          <a:p>
            <a:r>
              <a:rPr lang="en-US" dirty="0"/>
              <a:t>Range for No Slip</a:t>
            </a:r>
            <a:endParaRPr lang="en-US" i="1" dirty="0"/>
          </a:p>
          <a:p>
            <a:endParaRPr lang="en-US" i="1" dirty="0"/>
          </a:p>
          <a:p>
            <a:endParaRPr lang="en-US" i="1"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620996" y="1361588"/>
            <a:ext cx="1732804" cy="281818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4188737" y="3558716"/>
            <a:ext cx="1750245" cy="3091466"/>
          </a:xfrm>
          <a:prstGeom prst="rect">
            <a:avLst/>
          </a:prstGeom>
        </p:spPr>
      </p:pic>
    </p:spTree>
    <p:extLst>
      <p:ext uri="{BB962C8B-B14F-4D97-AF65-F5344CB8AC3E}">
        <p14:creationId xmlns:p14="http://schemas.microsoft.com/office/powerpoint/2010/main" val="3640411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6/5  Screws</a:t>
            </a:r>
          </a:p>
        </p:txBody>
      </p:sp>
      <p:sp>
        <p:nvSpPr>
          <p:cNvPr id="3" name="Content Placeholder 2"/>
          <p:cNvSpPr>
            <a:spLocks noGrp="1"/>
          </p:cNvSpPr>
          <p:nvPr>
            <p:ph idx="1"/>
          </p:nvPr>
        </p:nvSpPr>
        <p:spPr/>
        <p:txBody>
          <a:bodyPr/>
          <a:lstStyle/>
          <a:p>
            <a:r>
              <a:rPr lang="en-US" dirty="0"/>
              <a:t>Introduction</a:t>
            </a:r>
          </a:p>
          <a:p>
            <a:endParaRPr lang="en-US" dirty="0"/>
          </a:p>
          <a:p>
            <a:r>
              <a:rPr lang="en-US" dirty="0"/>
              <a:t>Force Analysis</a:t>
            </a:r>
          </a:p>
          <a:p>
            <a:endParaRPr lang="en-US" dirty="0"/>
          </a:p>
          <a:p>
            <a:r>
              <a:rPr lang="en-US" dirty="0"/>
              <a:t>Applied Moment, </a:t>
            </a:r>
            <a:r>
              <a:rPr lang="en-US" i="1" dirty="0"/>
              <a:t>M</a:t>
            </a:r>
            <a:r>
              <a:rPr lang="en-US" dirty="0"/>
              <a:t> = </a:t>
            </a:r>
            <a:r>
              <a:rPr lang="en-US" i="1" dirty="0" err="1"/>
              <a:t>Wr</a:t>
            </a:r>
            <a:r>
              <a:rPr lang="en-US" dirty="0"/>
              <a:t> tan (</a:t>
            </a:r>
            <a:r>
              <a:rPr lang="el-GR" i="1" dirty="0"/>
              <a:t>α</a:t>
            </a:r>
            <a:r>
              <a:rPr lang="en-US" dirty="0"/>
              <a:t> + 𝜙) </a:t>
            </a:r>
          </a:p>
          <a:p>
            <a:endParaRPr lang="en-US" dirty="0"/>
          </a:p>
          <a:p>
            <a:r>
              <a:rPr lang="en-US" dirty="0"/>
              <a:t>Lead, </a:t>
            </a:r>
            <a:r>
              <a:rPr lang="en-US" i="1" dirty="0"/>
              <a:t>L</a:t>
            </a:r>
            <a:endParaRPr lang="en-US" dirty="0"/>
          </a:p>
          <a:p>
            <a:endParaRPr lang="en-US" dirty="0"/>
          </a:p>
          <a:p>
            <a:r>
              <a:rPr lang="en-US" dirty="0"/>
              <a:t>Helix Angle, tan </a:t>
            </a:r>
            <a:r>
              <a:rPr lang="el-GR" i="1" dirty="0"/>
              <a:t>α</a:t>
            </a:r>
            <a:r>
              <a:rPr lang="en-US" dirty="0"/>
              <a:t> = </a:t>
            </a:r>
            <a:r>
              <a:rPr lang="en-US" i="1" dirty="0"/>
              <a:t>L</a:t>
            </a:r>
            <a:r>
              <a:rPr lang="en-US" dirty="0"/>
              <a:t>/2</a:t>
            </a:r>
            <a:r>
              <a:rPr lang="el-GR" i="1" dirty="0"/>
              <a:t>π</a:t>
            </a:r>
            <a:r>
              <a:rPr lang="en-US" i="1" dirty="0"/>
              <a:t>r</a:t>
            </a:r>
          </a:p>
          <a:p>
            <a:endParaRPr lang="en-US" i="1"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3812009"/>
          </a:xfrm>
          <a:prstGeom prst="rect">
            <a:avLst/>
          </a:prstGeom>
        </p:spPr>
      </p:pic>
    </p:spTree>
    <p:extLst>
      <p:ext uri="{BB962C8B-B14F-4D97-AF65-F5344CB8AC3E}">
        <p14:creationId xmlns:p14="http://schemas.microsoft.com/office/powerpoint/2010/main" val="2934438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6/5 – Unwrapped Thread View</a:t>
            </a:r>
          </a:p>
        </p:txBody>
      </p:sp>
      <p:sp>
        <p:nvSpPr>
          <p:cNvPr id="3" name="Content Placeholder 2"/>
          <p:cNvSpPr>
            <a:spLocks noGrp="1"/>
          </p:cNvSpPr>
          <p:nvPr>
            <p:ph idx="1"/>
          </p:nvPr>
        </p:nvSpPr>
        <p:spPr/>
        <p:txBody>
          <a:bodyPr/>
          <a:lstStyle/>
          <a:p>
            <a:r>
              <a:rPr lang="en-US" dirty="0"/>
              <a:t>Applied Moment, </a:t>
            </a:r>
            <a:r>
              <a:rPr lang="en-US" i="1" dirty="0"/>
              <a:t>M</a:t>
            </a:r>
            <a:r>
              <a:rPr lang="en-US" dirty="0"/>
              <a:t> = </a:t>
            </a:r>
            <a:r>
              <a:rPr lang="en-US" i="1" dirty="0" err="1"/>
              <a:t>Wr</a:t>
            </a:r>
            <a:r>
              <a:rPr lang="en-US" dirty="0"/>
              <a:t> tan (</a:t>
            </a:r>
            <a:r>
              <a:rPr lang="el-GR" i="1" dirty="0"/>
              <a:t>α</a:t>
            </a:r>
            <a:r>
              <a:rPr lang="en-US" dirty="0"/>
              <a:t> + 𝜙) </a:t>
            </a:r>
          </a:p>
          <a:p>
            <a:endParaRPr lang="en-US" dirty="0"/>
          </a:p>
          <a:p>
            <a:endParaRPr lang="en-US" dirty="0"/>
          </a:p>
          <a:p>
            <a:r>
              <a:rPr lang="en-US" dirty="0"/>
              <a:t>Helix Angle, tan </a:t>
            </a:r>
            <a:r>
              <a:rPr lang="el-GR" i="1" dirty="0"/>
              <a:t>α</a:t>
            </a:r>
            <a:r>
              <a:rPr lang="en-US" dirty="0"/>
              <a:t> = </a:t>
            </a:r>
            <a:r>
              <a:rPr lang="en-US" i="1" dirty="0"/>
              <a:t>L</a:t>
            </a:r>
            <a:r>
              <a:rPr lang="en-US" dirty="0"/>
              <a:t>/2</a:t>
            </a:r>
            <a:r>
              <a:rPr lang="el-GR" i="1" dirty="0"/>
              <a:t>π</a:t>
            </a:r>
            <a:r>
              <a:rPr lang="en-US" i="1" dirty="0"/>
              <a:t>r</a:t>
            </a:r>
          </a:p>
          <a:p>
            <a:endParaRPr lang="en-US" i="1" dirty="0"/>
          </a:p>
          <a:p>
            <a:endParaRPr lang="en-US" i="1" dirty="0"/>
          </a:p>
          <a:p>
            <a:r>
              <a:rPr lang="en-US" dirty="0"/>
              <a:t>Equivalent Force, </a:t>
            </a:r>
            <a:r>
              <a:rPr lang="en-US" i="1" dirty="0"/>
              <a:t>P</a:t>
            </a:r>
            <a:r>
              <a:rPr lang="en-US" dirty="0"/>
              <a:t> = </a:t>
            </a:r>
            <a:r>
              <a:rPr lang="en-US" i="1" dirty="0"/>
              <a:t>M</a:t>
            </a:r>
            <a:r>
              <a:rPr lang="en-US" dirty="0"/>
              <a:t>/</a:t>
            </a:r>
            <a:r>
              <a:rPr lang="en-US" i="1" dirty="0"/>
              <a:t>r</a:t>
            </a: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24800" y="1361588"/>
            <a:ext cx="3429000" cy="2146727"/>
          </a:xfrm>
          <a:prstGeom prst="rect">
            <a:avLst/>
          </a:prstGeom>
        </p:spPr>
      </p:pic>
    </p:spTree>
    <p:extLst>
      <p:ext uri="{BB962C8B-B14F-4D97-AF65-F5344CB8AC3E}">
        <p14:creationId xmlns:p14="http://schemas.microsoft.com/office/powerpoint/2010/main" val="2700529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6/5 – Conditions for Unwinding</a:t>
            </a:r>
          </a:p>
        </p:txBody>
      </p:sp>
      <p:sp>
        <p:nvSpPr>
          <p:cNvPr id="3" name="Content Placeholder 2"/>
          <p:cNvSpPr>
            <a:spLocks noGrp="1"/>
          </p:cNvSpPr>
          <p:nvPr>
            <p:ph idx="1"/>
          </p:nvPr>
        </p:nvSpPr>
        <p:spPr/>
        <p:txBody>
          <a:bodyPr/>
          <a:lstStyle/>
          <a:p>
            <a:r>
              <a:rPr lang="en-US" dirty="0"/>
              <a:t>Case I: </a:t>
            </a:r>
            <a:r>
              <a:rPr lang="el-GR" i="1" dirty="0"/>
              <a:t>α</a:t>
            </a:r>
            <a:r>
              <a:rPr lang="en-US" dirty="0"/>
              <a:t> &lt; 𝜙</a:t>
            </a:r>
          </a:p>
          <a:p>
            <a:endParaRPr lang="en-US" dirty="0"/>
          </a:p>
          <a:p>
            <a:endParaRPr lang="en-US" dirty="0"/>
          </a:p>
          <a:p>
            <a:endParaRPr lang="en-US" dirty="0"/>
          </a:p>
          <a:p>
            <a:endParaRPr lang="en-US" dirty="0"/>
          </a:p>
          <a:p>
            <a:r>
              <a:rPr lang="en-US" dirty="0"/>
              <a:t>Case II:  </a:t>
            </a:r>
            <a:r>
              <a:rPr lang="el-GR" i="1" dirty="0"/>
              <a:t>α</a:t>
            </a:r>
            <a:r>
              <a:rPr lang="en-US" dirty="0"/>
              <a:t> &gt; 𝜙</a:t>
            </a:r>
          </a:p>
          <a:p>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77989" y="1361588"/>
            <a:ext cx="2975811" cy="2175913"/>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54568" y="3994971"/>
            <a:ext cx="2999232" cy="2028488"/>
          </a:xfrm>
          <a:prstGeom prst="rect">
            <a:avLst/>
          </a:prstGeom>
        </p:spPr>
      </p:pic>
    </p:spTree>
    <p:extLst>
      <p:ext uri="{BB962C8B-B14F-4D97-AF65-F5344CB8AC3E}">
        <p14:creationId xmlns:p14="http://schemas.microsoft.com/office/powerpoint/2010/main" val="366394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6/5 – Sample Problem 6/6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horizontal position of the 500-kg rectangular block of concrete is adjusted by the 5° wedge under the action of the force </a:t>
            </a:r>
            <a:r>
              <a:rPr lang="en-US" sz="2000" b="1" dirty="0"/>
              <a:t>P</a:t>
            </a:r>
            <a:r>
              <a:rPr lang="en-US" sz="2000" dirty="0"/>
              <a:t>. If the coefficient of static friction for both wedge surfaces is 0.30 and if the coefficient of static friction between the block and the horizontal surface is 0.60, determine the least force </a:t>
            </a:r>
            <a:r>
              <a:rPr lang="en-US" sz="2000" i="1" dirty="0"/>
              <a:t>P </a:t>
            </a:r>
            <a:r>
              <a:rPr lang="en-US" sz="2000" dirty="0"/>
              <a:t>required to move the block.</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551070"/>
            <a:ext cx="2743200" cy="1959429"/>
          </a:xfrm>
          <a:prstGeom prst="rect">
            <a:avLst/>
          </a:prstGeom>
        </p:spPr>
      </p:pic>
    </p:spTree>
    <p:extLst>
      <p:ext uri="{BB962C8B-B14F-4D97-AF65-F5344CB8AC3E}">
        <p14:creationId xmlns:p14="http://schemas.microsoft.com/office/powerpoint/2010/main" val="553008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6/5 – Sample Problem 6/6 (2 of 4)</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1959429"/>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44869" y="3569507"/>
            <a:ext cx="3988614" cy="2832184"/>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750093"/>
            <a:ext cx="3337560" cy="104539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0030" y="1784928"/>
            <a:ext cx="5943600" cy="3802054"/>
          </a:xfrm>
          <a:prstGeom prst="rect">
            <a:avLst/>
          </a:prstGeom>
        </p:spPr>
      </p:pic>
    </p:spTree>
    <p:extLst>
      <p:ext uri="{BB962C8B-B14F-4D97-AF65-F5344CB8AC3E}">
        <p14:creationId xmlns:p14="http://schemas.microsoft.com/office/powerpoint/2010/main" val="3003842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6/5 – Sample Problem 6/6 (3 of 4)</a:t>
            </a:r>
          </a:p>
        </p:txBody>
      </p:sp>
      <p:sp>
        <p:nvSpPr>
          <p:cNvPr id="3" name="Content Placeholder 2"/>
          <p:cNvSpPr>
            <a:spLocks noGrp="1"/>
          </p:cNvSpPr>
          <p:nvPr>
            <p:ph idx="1"/>
          </p:nvPr>
        </p:nvSpPr>
        <p:spPr/>
        <p:txBody>
          <a:bodyPr/>
          <a:lstStyle/>
          <a:p>
            <a:r>
              <a:rPr lang="en-US" dirty="0"/>
              <a:t>Algebraic Solution</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65186" y="1361588"/>
            <a:ext cx="3988614" cy="2832184"/>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677621"/>
            <a:ext cx="3337560" cy="821487"/>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98651"/>
            <a:ext cx="5943600" cy="3652259"/>
          </a:xfrm>
          <a:prstGeom prst="rect">
            <a:avLst/>
          </a:prstGeom>
        </p:spPr>
      </p:pic>
    </p:spTree>
    <p:extLst>
      <p:ext uri="{BB962C8B-B14F-4D97-AF65-F5344CB8AC3E}">
        <p14:creationId xmlns:p14="http://schemas.microsoft.com/office/powerpoint/2010/main" val="470786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6/5 – Sample Problem 6/6 (4 of 4)</a:t>
            </a:r>
          </a:p>
        </p:txBody>
      </p:sp>
      <p:sp>
        <p:nvSpPr>
          <p:cNvPr id="3" name="Content Placeholder 2"/>
          <p:cNvSpPr>
            <a:spLocks noGrp="1"/>
          </p:cNvSpPr>
          <p:nvPr>
            <p:ph idx="1"/>
          </p:nvPr>
        </p:nvSpPr>
        <p:spPr/>
        <p:txBody>
          <a:bodyPr/>
          <a:lstStyle/>
          <a:p>
            <a:r>
              <a:rPr lang="en-US" dirty="0"/>
              <a:t>Graphical  Solution</a:t>
            </a:r>
          </a:p>
        </p:txBody>
      </p:sp>
      <p:pic>
        <p:nvPicPr>
          <p:cNvPr id="9" name="Picture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3388120"/>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17807"/>
            <a:ext cx="5943600" cy="1137841"/>
          </a:xfrm>
          <a:prstGeom prst="rect">
            <a:avLst/>
          </a:prstGeom>
        </p:spPr>
      </p:pic>
    </p:spTree>
    <p:extLst>
      <p:ext uri="{BB962C8B-B14F-4D97-AF65-F5344CB8AC3E}">
        <p14:creationId xmlns:p14="http://schemas.microsoft.com/office/powerpoint/2010/main" val="1413872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6/5 – Sample Problem 6/7 (1 of 4)</a:t>
            </a:r>
          </a:p>
        </p:txBody>
      </p:sp>
      <p:sp>
        <p:nvSpPr>
          <p:cNvPr id="3" name="Content Placeholder 2"/>
          <p:cNvSpPr>
            <a:spLocks noGrp="1"/>
          </p:cNvSpPr>
          <p:nvPr>
            <p:ph idx="1"/>
          </p:nvPr>
        </p:nvSpPr>
        <p:spPr/>
        <p:txBody>
          <a:bodyPr>
            <a:normAutofit/>
          </a:bodyPr>
          <a:lstStyle/>
          <a:p>
            <a:r>
              <a:rPr lang="en-US" dirty="0"/>
              <a:t>Problem Statement</a:t>
            </a:r>
          </a:p>
          <a:p>
            <a:pPr marL="457200" lvl="1" indent="0" algn="just">
              <a:buNone/>
            </a:pPr>
            <a:r>
              <a:rPr lang="en-US" sz="2000" dirty="0"/>
              <a:t>The single-threaded screw of the vise has a mean diameter of 1 in. and has 5 square threads per inch. The coefficient of static friction in the threads is 0.20. A 60-lb pull applied normal to the handle at </a:t>
            </a:r>
            <a:r>
              <a:rPr lang="en-US" sz="2000" i="1" dirty="0"/>
              <a:t>A </a:t>
            </a:r>
            <a:r>
              <a:rPr lang="en-US" sz="2000" dirty="0"/>
              <a:t>produces a clamping force of 1000 </a:t>
            </a:r>
            <a:r>
              <a:rPr lang="en-US" sz="2000" dirty="0" err="1"/>
              <a:t>lb</a:t>
            </a:r>
            <a:r>
              <a:rPr lang="en-US" sz="2000" dirty="0"/>
              <a:t> between the jaws of the vise. (</a:t>
            </a:r>
            <a:r>
              <a:rPr lang="en-US" sz="2000" i="1" dirty="0"/>
              <a:t>a</a:t>
            </a:r>
            <a:r>
              <a:rPr lang="en-US" sz="2000" dirty="0"/>
              <a:t>) Determine the frictional moment </a:t>
            </a:r>
            <a:r>
              <a:rPr lang="en-US" sz="2000" i="1" dirty="0"/>
              <a:t>M</a:t>
            </a:r>
            <a:r>
              <a:rPr lang="en-US" sz="2000" i="1" baseline="-25000" dirty="0"/>
              <a:t>B</a:t>
            </a:r>
            <a:r>
              <a:rPr lang="en-US" sz="2000" dirty="0"/>
              <a:t>, developed at </a:t>
            </a:r>
            <a:r>
              <a:rPr lang="en-US" sz="2000" i="1" dirty="0"/>
              <a:t>B</a:t>
            </a:r>
            <a:r>
              <a:rPr lang="en-US" sz="2000" dirty="0"/>
              <a:t>, due to the thrust of the screw against the body of the jaw. (</a:t>
            </a:r>
            <a:r>
              <a:rPr lang="en-US" sz="2000" i="1" dirty="0"/>
              <a:t>b</a:t>
            </a:r>
            <a:r>
              <a:rPr lang="en-US" sz="2000" dirty="0"/>
              <a:t>) Determine the force </a:t>
            </a:r>
            <a:r>
              <a:rPr lang="en-US" sz="2000" i="1" dirty="0"/>
              <a:t>Q </a:t>
            </a:r>
            <a:r>
              <a:rPr lang="en-US" sz="2000" dirty="0"/>
              <a:t>applied normal to the handle at </a:t>
            </a:r>
            <a:r>
              <a:rPr lang="en-US" sz="2000" i="1" dirty="0"/>
              <a:t>A </a:t>
            </a:r>
            <a:r>
              <a:rPr lang="en-US" sz="2000" dirty="0"/>
              <a:t>required to loosen the vise.</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625013"/>
            <a:ext cx="3017520" cy="2391407"/>
          </a:xfrm>
          <a:prstGeom prst="rect">
            <a:avLst/>
          </a:prstGeom>
        </p:spPr>
      </p:pic>
    </p:spTree>
    <p:extLst>
      <p:ext uri="{BB962C8B-B14F-4D97-AF65-F5344CB8AC3E}">
        <p14:creationId xmlns:p14="http://schemas.microsoft.com/office/powerpoint/2010/main" val="341473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Dry Friction</a:t>
            </a:r>
          </a:p>
        </p:txBody>
      </p:sp>
      <p:sp>
        <p:nvSpPr>
          <p:cNvPr id="3" name="Content Placeholder 2"/>
          <p:cNvSpPr>
            <a:spLocks noGrp="1"/>
          </p:cNvSpPr>
          <p:nvPr>
            <p:ph idx="1"/>
          </p:nvPr>
        </p:nvSpPr>
        <p:spPr/>
        <p:txBody>
          <a:bodyPr/>
          <a:lstStyle/>
          <a:p>
            <a:r>
              <a:rPr lang="en-US" dirty="0"/>
              <a:t>Mechanism of Dry Friction</a:t>
            </a:r>
          </a:p>
          <a:p>
            <a:pPr lvl="1"/>
            <a:endParaRPr lang="en-US" dirty="0"/>
          </a:p>
          <a:p>
            <a:pPr lvl="1"/>
            <a:r>
              <a:rPr lang="en-US" dirty="0"/>
              <a:t>Block on a Rough Surface</a:t>
            </a:r>
          </a:p>
          <a:p>
            <a:pPr lvl="1"/>
            <a:endParaRPr lang="en-US" dirty="0"/>
          </a:p>
          <a:p>
            <a:pPr lvl="1"/>
            <a:endParaRPr lang="en-US" dirty="0"/>
          </a:p>
          <a:p>
            <a:pPr lvl="1"/>
            <a:endParaRPr lang="en-US" dirty="0"/>
          </a:p>
          <a:p>
            <a:pPr lvl="1"/>
            <a:r>
              <a:rPr lang="en-US" dirty="0"/>
              <a:t>Free-Body Diagram</a:t>
            </a:r>
          </a:p>
          <a:p>
            <a:pPr lvl="1"/>
            <a:endParaRPr lang="en-US" dirty="0"/>
          </a:p>
          <a:p>
            <a:pPr lvl="1"/>
            <a:endParaRPr lang="en-US" dirty="0"/>
          </a:p>
          <a:p>
            <a:pPr lvl="1"/>
            <a:endParaRPr lang="en-US" dirty="0"/>
          </a:p>
          <a:p>
            <a:pPr lvl="1"/>
            <a:r>
              <a:rPr lang="en-US" dirty="0"/>
              <a:t>Close-Up of Mating Surfaces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96400" y="2009270"/>
            <a:ext cx="2057400" cy="81327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0726" y="2989848"/>
            <a:ext cx="1895801" cy="1915194"/>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11490" y="5045522"/>
            <a:ext cx="2205037" cy="1464180"/>
          </a:xfrm>
          <a:prstGeom prst="rect">
            <a:avLst/>
          </a:prstGeom>
        </p:spPr>
      </p:pic>
    </p:spTree>
    <p:extLst>
      <p:ext uri="{BB962C8B-B14F-4D97-AF65-F5344CB8AC3E}">
        <p14:creationId xmlns:p14="http://schemas.microsoft.com/office/powerpoint/2010/main" val="415816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6/5 – Sample Problem 6/7 (2 of 4)</a:t>
            </a:r>
          </a:p>
        </p:txBody>
      </p:sp>
      <p:sp>
        <p:nvSpPr>
          <p:cNvPr id="3" name="Content Placeholder 2"/>
          <p:cNvSpPr>
            <a:spLocks noGrp="1"/>
          </p:cNvSpPr>
          <p:nvPr>
            <p:ph idx="1"/>
          </p:nvPr>
        </p:nvSpPr>
        <p:spPr/>
        <p:txBody>
          <a:bodyPr>
            <a:normAutofit/>
          </a:bodyPr>
          <a:lstStyle/>
          <a:p>
            <a:r>
              <a:rPr lang="en-US" dirty="0"/>
              <a:t>Equilibrium of the Jaw</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361588"/>
            <a:ext cx="2514600" cy="199283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85321" y="3680649"/>
            <a:ext cx="2186164" cy="1692198"/>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1920041"/>
            <a:ext cx="5943600" cy="2343691"/>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732922"/>
            <a:ext cx="3337560" cy="1001268"/>
          </a:xfrm>
          <a:prstGeom prst="rect">
            <a:avLst/>
          </a:prstGeom>
        </p:spPr>
      </p:pic>
    </p:spTree>
    <p:extLst>
      <p:ext uri="{BB962C8B-B14F-4D97-AF65-F5344CB8AC3E}">
        <p14:creationId xmlns:p14="http://schemas.microsoft.com/office/powerpoint/2010/main" val="1384308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6/5 – Sample Problem 6/7 (3 of 4)</a:t>
            </a:r>
          </a:p>
        </p:txBody>
      </p:sp>
      <p:sp>
        <p:nvSpPr>
          <p:cNvPr id="3" name="Content Placeholder 2"/>
          <p:cNvSpPr>
            <a:spLocks noGrp="1"/>
          </p:cNvSpPr>
          <p:nvPr>
            <p:ph idx="1"/>
          </p:nvPr>
        </p:nvSpPr>
        <p:spPr/>
        <p:txBody>
          <a:bodyPr>
            <a:normAutofit/>
          </a:bodyPr>
          <a:lstStyle/>
          <a:p>
            <a:r>
              <a:rPr lang="en-US" dirty="0"/>
              <a:t>(</a:t>
            </a:r>
            <a:r>
              <a:rPr lang="en-US" i="1" dirty="0"/>
              <a:t>a</a:t>
            </a:r>
            <a:r>
              <a:rPr lang="en-US" dirty="0"/>
              <a:t>) To Tighten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361588"/>
            <a:ext cx="2514600" cy="1992839"/>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4080318"/>
            <a:ext cx="3200400" cy="125057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07158"/>
            <a:ext cx="5943600" cy="3369747"/>
          </a:xfrm>
          <a:prstGeom prst="rect">
            <a:avLst/>
          </a:prstGeom>
        </p:spPr>
      </p:pic>
    </p:spTree>
    <p:extLst>
      <p:ext uri="{BB962C8B-B14F-4D97-AF65-F5344CB8AC3E}">
        <p14:creationId xmlns:p14="http://schemas.microsoft.com/office/powerpoint/2010/main" val="2816538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6/5 – Sample Problem 6/7 (4 of 4)</a:t>
            </a:r>
          </a:p>
        </p:txBody>
      </p:sp>
      <p:sp>
        <p:nvSpPr>
          <p:cNvPr id="3" name="Content Placeholder 2"/>
          <p:cNvSpPr>
            <a:spLocks noGrp="1"/>
          </p:cNvSpPr>
          <p:nvPr>
            <p:ph idx="1"/>
          </p:nvPr>
        </p:nvSpPr>
        <p:spPr/>
        <p:txBody>
          <a:bodyPr>
            <a:normAutofit/>
          </a:bodyPr>
          <a:lstStyle/>
          <a:p>
            <a:r>
              <a:rPr lang="en-US" dirty="0"/>
              <a:t>(</a:t>
            </a:r>
            <a:r>
              <a:rPr lang="en-US" i="1" dirty="0"/>
              <a:t>b</a:t>
            </a:r>
            <a:r>
              <a:rPr lang="en-US" dirty="0"/>
              <a:t>) To Loosen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361588"/>
            <a:ext cx="2514600" cy="199283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59240" y="3916522"/>
            <a:ext cx="2594560" cy="1318547"/>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75471"/>
            <a:ext cx="5943600" cy="3882102"/>
          </a:xfrm>
          <a:prstGeom prst="rect">
            <a:avLst/>
          </a:prstGeom>
        </p:spPr>
      </p:pic>
    </p:spTree>
    <p:extLst>
      <p:ext uri="{BB962C8B-B14F-4D97-AF65-F5344CB8AC3E}">
        <p14:creationId xmlns:p14="http://schemas.microsoft.com/office/powerpoint/2010/main" val="127271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6/6  Journal Bearings</a:t>
            </a:r>
          </a:p>
        </p:txBody>
      </p:sp>
      <p:sp>
        <p:nvSpPr>
          <p:cNvPr id="3" name="Content Placeholder 2"/>
          <p:cNvSpPr>
            <a:spLocks noGrp="1"/>
          </p:cNvSpPr>
          <p:nvPr>
            <p:ph idx="1"/>
          </p:nvPr>
        </p:nvSpPr>
        <p:spPr/>
        <p:txBody>
          <a:bodyPr/>
          <a:lstStyle/>
          <a:p>
            <a:r>
              <a:rPr lang="en-US" dirty="0"/>
              <a:t>Purpose</a:t>
            </a:r>
          </a:p>
          <a:p>
            <a:endParaRPr lang="en-US" dirty="0"/>
          </a:p>
          <a:p>
            <a:r>
              <a:rPr lang="en-US" dirty="0"/>
              <a:t>Illustration</a:t>
            </a:r>
          </a:p>
          <a:p>
            <a:endParaRPr lang="en-US" dirty="0"/>
          </a:p>
          <a:p>
            <a:r>
              <a:rPr lang="en-US" dirty="0"/>
              <a:t>Load Analysis</a:t>
            </a:r>
          </a:p>
          <a:p>
            <a:endParaRPr lang="en-US" dirty="0"/>
          </a:p>
          <a:p>
            <a:endParaRPr lang="en-US" dirty="0"/>
          </a:p>
          <a:p>
            <a:r>
              <a:rPr lang="en-US" dirty="0"/>
              <a:t>Torque to Maintain Rotation</a:t>
            </a:r>
          </a:p>
          <a:p>
            <a:pPr marL="457200" lvl="1" indent="0">
              <a:buNone/>
            </a:pPr>
            <a:r>
              <a:rPr lang="en-US" i="1" dirty="0"/>
              <a:t>M</a:t>
            </a:r>
            <a:r>
              <a:rPr lang="en-US" dirty="0"/>
              <a:t> = </a:t>
            </a:r>
            <a:r>
              <a:rPr lang="en-US" i="1" dirty="0" err="1"/>
              <a:t>Lr</a:t>
            </a:r>
            <a:r>
              <a:rPr lang="en-US" dirty="0"/>
              <a:t> sin 𝜙 = </a:t>
            </a:r>
            <a:r>
              <a:rPr lang="el-GR" i="1" dirty="0"/>
              <a:t>μ</a:t>
            </a:r>
            <a:r>
              <a:rPr lang="en-US" i="1" dirty="0" err="1"/>
              <a:t>Lr</a:t>
            </a:r>
            <a:endParaRPr lang="en-US" i="1" dirty="0"/>
          </a:p>
          <a:p>
            <a:endParaRPr lang="en-US" dirty="0"/>
          </a:p>
          <a:p>
            <a:pPr marL="457200" lvl="1" indent="0">
              <a:buNone/>
            </a:pPr>
            <a:endParaRPr lang="en-US" i="1"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24800" y="1361588"/>
            <a:ext cx="3429000" cy="3921590"/>
          </a:xfrm>
          <a:prstGeom prst="rect">
            <a:avLst/>
          </a:prstGeom>
        </p:spPr>
      </p:pic>
    </p:spTree>
    <p:extLst>
      <p:ext uri="{BB962C8B-B14F-4D97-AF65-F5344CB8AC3E}">
        <p14:creationId xmlns:p14="http://schemas.microsoft.com/office/powerpoint/2010/main" val="2759315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6/7  Thrust Bearings; Disk Friction</a:t>
            </a:r>
          </a:p>
        </p:txBody>
      </p:sp>
      <p:sp>
        <p:nvSpPr>
          <p:cNvPr id="3" name="Content Placeholder 2"/>
          <p:cNvSpPr>
            <a:spLocks noGrp="1"/>
          </p:cNvSpPr>
          <p:nvPr>
            <p:ph idx="1"/>
          </p:nvPr>
        </p:nvSpPr>
        <p:spPr/>
        <p:txBody>
          <a:bodyPr/>
          <a:lstStyle/>
          <a:p>
            <a:r>
              <a:rPr lang="en-US" dirty="0"/>
              <a:t>Purpose</a:t>
            </a:r>
          </a:p>
          <a:p>
            <a:endParaRPr lang="en-US" dirty="0"/>
          </a:p>
          <a:p>
            <a:endParaRPr lang="en-US" dirty="0"/>
          </a:p>
          <a:p>
            <a:r>
              <a:rPr lang="en-US" dirty="0"/>
              <a:t>Example</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8668752" y="1361587"/>
            <a:ext cx="2743200" cy="2739218"/>
          </a:xfrm>
          <a:prstGeom prst="rect">
            <a:avLst/>
          </a:prstGeom>
        </p:spPr>
      </p:pic>
      <p:sp>
        <p:nvSpPr>
          <p:cNvPr id="6" name="TextBox 5"/>
          <p:cNvSpPr txBox="1"/>
          <p:nvPr/>
        </p:nvSpPr>
        <p:spPr>
          <a:xfrm>
            <a:off x="8668752" y="4100805"/>
            <a:ext cx="2743200"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Westend61 GmbH/</a:t>
            </a:r>
            <a:r>
              <a:rPr lang="en-US" sz="1200" dirty="0" err="1">
                <a:latin typeface="Times New Roman" panose="02020603050405020304" pitchFamily="18" charset="0"/>
                <a:cs typeface="Times New Roman" panose="02020603050405020304" pitchFamily="18" charset="0"/>
              </a:rPr>
              <a:t>Alamy</a:t>
            </a:r>
            <a:r>
              <a:rPr lang="en-US" sz="1200" dirty="0">
                <a:latin typeface="Times New Roman" panose="02020603050405020304" pitchFamily="18" charset="0"/>
                <a:cs typeface="Times New Roman" panose="02020603050405020304" pitchFamily="18" charset="0"/>
              </a:rPr>
              <a:t> Stock Photo</a:t>
            </a:r>
          </a:p>
        </p:txBody>
      </p:sp>
    </p:spTree>
    <p:extLst>
      <p:ext uri="{BB962C8B-B14F-4D97-AF65-F5344CB8AC3E}">
        <p14:creationId xmlns:p14="http://schemas.microsoft.com/office/powerpoint/2010/main" val="916452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6/7 – Disk Friction Load Analysis</a:t>
            </a:r>
          </a:p>
        </p:txBody>
      </p:sp>
      <p:sp>
        <p:nvSpPr>
          <p:cNvPr id="3" name="Content Placeholder 2"/>
          <p:cNvSpPr>
            <a:spLocks noGrp="1"/>
          </p:cNvSpPr>
          <p:nvPr>
            <p:ph idx="1"/>
          </p:nvPr>
        </p:nvSpPr>
        <p:spPr/>
        <p:txBody>
          <a:bodyPr/>
          <a:lstStyle/>
          <a:p>
            <a:r>
              <a:rPr lang="en-US" dirty="0"/>
              <a:t>Free-Body Diagram</a:t>
            </a:r>
          </a:p>
          <a:p>
            <a:pPr lvl="1"/>
            <a:r>
              <a:rPr lang="en-US" dirty="0"/>
              <a:t>Axial Force, </a:t>
            </a:r>
            <a:r>
              <a:rPr lang="en-US" i="1" dirty="0"/>
              <a:t>P</a:t>
            </a:r>
            <a:endParaRPr lang="en-US" dirty="0"/>
          </a:p>
          <a:p>
            <a:pPr lvl="1"/>
            <a:r>
              <a:rPr lang="en-US" dirty="0"/>
              <a:t>Transmitted Torque,</a:t>
            </a:r>
            <a:r>
              <a:rPr lang="en-US" i="1" dirty="0"/>
              <a:t> M</a:t>
            </a:r>
          </a:p>
          <a:p>
            <a:pPr lvl="1"/>
            <a:r>
              <a:rPr lang="en-US" dirty="0"/>
              <a:t>Pressure Between the Plates, </a:t>
            </a:r>
            <a:r>
              <a:rPr lang="en-US" i="1" dirty="0"/>
              <a:t>p</a:t>
            </a:r>
            <a:r>
              <a:rPr lang="en-US" dirty="0"/>
              <a:t> = </a:t>
            </a:r>
            <a:r>
              <a:rPr lang="en-US" i="1" dirty="0"/>
              <a:t>P</a:t>
            </a:r>
            <a:r>
              <a:rPr lang="en-US" dirty="0"/>
              <a:t>/</a:t>
            </a:r>
            <a:r>
              <a:rPr lang="el-GR" i="1" dirty="0"/>
              <a:t>π</a:t>
            </a:r>
            <a:r>
              <a:rPr lang="en-US" i="1" dirty="0"/>
              <a:t>R</a:t>
            </a:r>
            <a:r>
              <a:rPr lang="en-US" baseline="30000" dirty="0"/>
              <a:t>2</a:t>
            </a:r>
          </a:p>
          <a:p>
            <a:endParaRPr lang="en-US" dirty="0"/>
          </a:p>
          <a:p>
            <a:r>
              <a:rPr lang="en-US" dirty="0"/>
              <a:t>Friction Force on a Differential Area</a:t>
            </a:r>
          </a:p>
          <a:p>
            <a:pPr marL="457200" lvl="1" indent="0">
              <a:buNone/>
            </a:pPr>
            <a:r>
              <a:rPr lang="en-US" i="1" dirty="0" err="1"/>
              <a:t>dF</a:t>
            </a:r>
            <a:r>
              <a:rPr lang="en-US" dirty="0"/>
              <a:t> = </a:t>
            </a:r>
            <a:r>
              <a:rPr lang="el-GR" i="1" dirty="0"/>
              <a:t>μ</a:t>
            </a:r>
            <a:r>
              <a:rPr lang="en-US" i="1" dirty="0"/>
              <a:t>p </a:t>
            </a:r>
            <a:r>
              <a:rPr lang="en-US" i="1" dirty="0" err="1"/>
              <a:t>dA</a:t>
            </a:r>
            <a:endParaRPr lang="en-US" i="1" dirty="0"/>
          </a:p>
          <a:p>
            <a:pPr marL="457200" lvl="1" indent="0">
              <a:buNone/>
            </a:pPr>
            <a:endParaRPr lang="en-US" i="1" dirty="0"/>
          </a:p>
          <a:p>
            <a:r>
              <a:rPr lang="en-US" dirty="0"/>
              <a:t>Integration over the Disk Area</a:t>
            </a:r>
          </a:p>
          <a:p>
            <a:pPr marL="457200" lvl="1" indent="0">
              <a:buNone/>
            </a:pPr>
            <a:r>
              <a:rPr lang="en-US" i="1" dirty="0"/>
              <a:t>M</a:t>
            </a:r>
            <a:r>
              <a:rPr lang="en-US" dirty="0"/>
              <a:t> = 2/3</a:t>
            </a:r>
            <a:r>
              <a:rPr lang="el-GR" i="1" dirty="0"/>
              <a:t> μ</a:t>
            </a:r>
            <a:r>
              <a:rPr lang="en-US" i="1" dirty="0"/>
              <a:t>PR</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1800" y="1361588"/>
            <a:ext cx="4572000" cy="2116836"/>
          </a:xfrm>
          <a:prstGeom prst="rect">
            <a:avLst/>
          </a:prstGeom>
        </p:spPr>
      </p:pic>
    </p:spTree>
    <p:extLst>
      <p:ext uri="{BB962C8B-B14F-4D97-AF65-F5344CB8AC3E}">
        <p14:creationId xmlns:p14="http://schemas.microsoft.com/office/powerpoint/2010/main" val="936644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6/7 – Collar Bearing Load Analysis</a:t>
            </a:r>
          </a:p>
        </p:txBody>
      </p:sp>
      <p:sp>
        <p:nvSpPr>
          <p:cNvPr id="3" name="Content Placeholder 2"/>
          <p:cNvSpPr>
            <a:spLocks noGrp="1"/>
          </p:cNvSpPr>
          <p:nvPr>
            <p:ph idx="1"/>
          </p:nvPr>
        </p:nvSpPr>
        <p:spPr/>
        <p:txBody>
          <a:bodyPr/>
          <a:lstStyle/>
          <a:p>
            <a:r>
              <a:rPr lang="en-US" dirty="0"/>
              <a:t>Example with a Collar Bearing</a:t>
            </a:r>
          </a:p>
          <a:p>
            <a:pPr lvl="1"/>
            <a:r>
              <a:rPr lang="en-US" dirty="0"/>
              <a:t>Inside Contact Radius, </a:t>
            </a:r>
            <a:r>
              <a:rPr lang="en-US" i="1" dirty="0"/>
              <a:t>R</a:t>
            </a:r>
            <a:r>
              <a:rPr lang="en-US" i="1" baseline="-25000" dirty="0"/>
              <a:t>i</a:t>
            </a:r>
            <a:endParaRPr lang="en-US" dirty="0"/>
          </a:p>
          <a:p>
            <a:pPr lvl="1"/>
            <a:r>
              <a:rPr lang="en-US" dirty="0"/>
              <a:t>Outside Contact Radius, </a:t>
            </a:r>
            <a:r>
              <a:rPr lang="en-US" i="1" dirty="0"/>
              <a:t>R</a:t>
            </a:r>
            <a:r>
              <a:rPr lang="en-US" i="1" baseline="-25000" dirty="0"/>
              <a:t>o</a:t>
            </a:r>
            <a:endParaRPr lang="en-US" dirty="0"/>
          </a:p>
          <a:p>
            <a:endParaRPr lang="en-US" dirty="0"/>
          </a:p>
          <a:p>
            <a:pPr marL="0" indent="0">
              <a:buNone/>
            </a:pPr>
            <a:endParaRPr lang="en-US" dirty="0"/>
          </a:p>
          <a:p>
            <a:r>
              <a:rPr lang="en-US" dirty="0"/>
              <a:t>Integration over the Disk Area</a:t>
            </a:r>
          </a:p>
          <a:p>
            <a:pPr marL="457200" lvl="1" indent="0">
              <a:buNone/>
            </a:pPr>
            <a:r>
              <a:rPr lang="en-US" i="1" dirty="0"/>
              <a:t>M</a:t>
            </a:r>
            <a:r>
              <a:rPr lang="en-US" dirty="0"/>
              <a:t> = 2/3</a:t>
            </a:r>
            <a:r>
              <a:rPr lang="el-GR" i="1" dirty="0"/>
              <a:t> μ</a:t>
            </a:r>
            <a:r>
              <a:rPr lang="en-US" i="1" dirty="0"/>
              <a:t>P</a:t>
            </a:r>
            <a:r>
              <a:rPr lang="en-US" dirty="0"/>
              <a:t>(</a:t>
            </a:r>
            <a:r>
              <a:rPr lang="en-US" i="1" dirty="0"/>
              <a:t>R</a:t>
            </a:r>
            <a:r>
              <a:rPr lang="en-US" i="1" baseline="-25000" dirty="0"/>
              <a:t>o</a:t>
            </a:r>
            <a:r>
              <a:rPr lang="en-US" baseline="30000" dirty="0"/>
              <a:t>3</a:t>
            </a:r>
            <a:r>
              <a:rPr lang="en-US" dirty="0"/>
              <a:t> - </a:t>
            </a:r>
            <a:r>
              <a:rPr lang="en-US" i="1" dirty="0"/>
              <a:t>R</a:t>
            </a:r>
            <a:r>
              <a:rPr lang="en-US" i="1" baseline="-25000" dirty="0"/>
              <a:t>i</a:t>
            </a:r>
            <a:r>
              <a:rPr lang="en-US" baseline="30000" dirty="0"/>
              <a:t>3</a:t>
            </a:r>
            <a:r>
              <a:rPr lang="en-US" dirty="0"/>
              <a:t>)</a:t>
            </a:r>
            <a:r>
              <a:rPr lang="en-US" sz="2800" dirty="0"/>
              <a:t>/</a:t>
            </a:r>
            <a:r>
              <a:rPr lang="en-US" dirty="0"/>
              <a:t>(</a:t>
            </a:r>
            <a:r>
              <a:rPr lang="en-US" i="1" dirty="0"/>
              <a:t>R</a:t>
            </a:r>
            <a:r>
              <a:rPr lang="en-US" i="1" baseline="-25000" dirty="0"/>
              <a:t>o</a:t>
            </a:r>
            <a:r>
              <a:rPr lang="en-US" baseline="30000" dirty="0"/>
              <a:t>2</a:t>
            </a:r>
            <a:r>
              <a:rPr lang="en-US" dirty="0"/>
              <a:t> - </a:t>
            </a:r>
            <a:r>
              <a:rPr lang="en-US" i="1" dirty="0"/>
              <a:t>R</a:t>
            </a:r>
            <a:r>
              <a:rPr lang="en-US" i="1" baseline="-25000" dirty="0"/>
              <a:t>i</a:t>
            </a:r>
            <a:r>
              <a:rPr lang="en-US" baseline="30000" dirty="0"/>
              <a:t>2</a:t>
            </a:r>
            <a:r>
              <a:rPr lang="en-US" dirty="0"/>
              <a:t>)</a:t>
            </a:r>
          </a:p>
          <a:p>
            <a:pPr marL="457200" lvl="1" indent="0">
              <a:buNone/>
            </a:pP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200091"/>
          </a:xfrm>
          <a:prstGeom prst="rect">
            <a:avLst/>
          </a:prstGeom>
        </p:spPr>
      </p:pic>
    </p:spTree>
    <p:extLst>
      <p:ext uri="{BB962C8B-B14F-4D97-AF65-F5344CB8AC3E}">
        <p14:creationId xmlns:p14="http://schemas.microsoft.com/office/powerpoint/2010/main" val="1333204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6/7 – Effect of Wear-In</a:t>
            </a:r>
          </a:p>
        </p:txBody>
      </p:sp>
      <p:sp>
        <p:nvSpPr>
          <p:cNvPr id="3" name="Content Placeholder 2"/>
          <p:cNvSpPr>
            <a:spLocks noGrp="1"/>
          </p:cNvSpPr>
          <p:nvPr>
            <p:ph idx="1"/>
          </p:nvPr>
        </p:nvSpPr>
        <p:spPr/>
        <p:txBody>
          <a:bodyPr/>
          <a:lstStyle/>
          <a:p>
            <a:r>
              <a:rPr lang="en-US" dirty="0"/>
              <a:t>Solid Disks</a:t>
            </a:r>
          </a:p>
          <a:p>
            <a:pPr marL="457200" lvl="1" indent="0">
              <a:buNone/>
            </a:pPr>
            <a:r>
              <a:rPr lang="en-US" i="1" dirty="0"/>
              <a:t>M</a:t>
            </a:r>
            <a:r>
              <a:rPr lang="en-US" dirty="0"/>
              <a:t> = 1/2</a:t>
            </a:r>
            <a:r>
              <a:rPr lang="el-GR" i="1" dirty="0"/>
              <a:t> μ</a:t>
            </a:r>
            <a:r>
              <a:rPr lang="en-US" i="1" dirty="0"/>
              <a:t>PR</a:t>
            </a:r>
          </a:p>
          <a:p>
            <a:endParaRPr lang="en-US" dirty="0"/>
          </a:p>
          <a:p>
            <a:endParaRPr lang="en-US" dirty="0"/>
          </a:p>
          <a:p>
            <a:endParaRPr lang="en-US" dirty="0"/>
          </a:p>
          <a:p>
            <a:r>
              <a:rPr lang="en-US" dirty="0"/>
              <a:t>Ring Disks</a:t>
            </a:r>
          </a:p>
          <a:p>
            <a:pPr marL="457200" lvl="1" indent="0">
              <a:buNone/>
            </a:pPr>
            <a:r>
              <a:rPr lang="en-US" i="1" dirty="0"/>
              <a:t>M</a:t>
            </a:r>
            <a:r>
              <a:rPr lang="en-US" dirty="0"/>
              <a:t> = 1/2</a:t>
            </a:r>
            <a:r>
              <a:rPr lang="el-GR" i="1" dirty="0"/>
              <a:t> μ</a:t>
            </a:r>
            <a:r>
              <a:rPr lang="en-US" i="1" dirty="0"/>
              <a:t>P</a:t>
            </a:r>
            <a:r>
              <a:rPr lang="en-US" dirty="0"/>
              <a:t>(</a:t>
            </a:r>
            <a:r>
              <a:rPr lang="en-US" i="1" dirty="0"/>
              <a:t>R</a:t>
            </a:r>
            <a:r>
              <a:rPr lang="en-US" i="1" baseline="-25000" dirty="0"/>
              <a:t>o</a:t>
            </a:r>
            <a:r>
              <a:rPr lang="en-US" dirty="0"/>
              <a:t> + </a:t>
            </a:r>
            <a:r>
              <a:rPr lang="en-US" i="1" dirty="0" err="1"/>
              <a:t>R</a:t>
            </a:r>
            <a:r>
              <a:rPr lang="en-US" i="1" baseline="-25000" dirty="0" err="1"/>
              <a:t>i</a:t>
            </a:r>
            <a:r>
              <a:rPr lang="en-US" dirty="0"/>
              <a:t>)</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1800" y="1361588"/>
            <a:ext cx="4572000" cy="2116836"/>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3964257"/>
            <a:ext cx="2971800" cy="2200091"/>
          </a:xfrm>
          <a:prstGeom prst="rect">
            <a:avLst/>
          </a:prstGeom>
        </p:spPr>
      </p:pic>
    </p:spTree>
    <p:extLst>
      <p:ext uri="{BB962C8B-B14F-4D97-AF65-F5344CB8AC3E}">
        <p14:creationId xmlns:p14="http://schemas.microsoft.com/office/powerpoint/2010/main" val="3362650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6/7 – Sample Problem 6/8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bell crank fits over a 100-mm-diameter shaft which is fixed and cannot rotate. The horizontal force </a:t>
            </a:r>
            <a:r>
              <a:rPr lang="en-US" sz="2000" i="1" dirty="0"/>
              <a:t>T </a:t>
            </a:r>
            <a:r>
              <a:rPr lang="en-US" sz="2000" dirty="0"/>
              <a:t>is applied to maintain equilibrium of the crank under the action of the vertical force </a:t>
            </a:r>
            <a:r>
              <a:rPr lang="en-US" sz="2000" i="1" dirty="0"/>
              <a:t>P </a:t>
            </a:r>
            <a:r>
              <a:rPr lang="en-US" sz="2000" dirty="0"/>
              <a:t>= 100 N. Determine the maximum and minimum values which </a:t>
            </a:r>
            <a:r>
              <a:rPr lang="en-US" sz="2000" i="1" dirty="0"/>
              <a:t>T </a:t>
            </a:r>
            <a:r>
              <a:rPr lang="en-US" sz="2000" dirty="0"/>
              <a:t>may have without causing the crank to rotate in either direction. The coefficient of static friction 𝜇 between the shaft and the bearing surface of the crank is 0.20.</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659354"/>
            <a:ext cx="3200400" cy="2501511"/>
          </a:xfrm>
          <a:prstGeom prst="rect">
            <a:avLst/>
          </a:prstGeom>
        </p:spPr>
      </p:pic>
    </p:spTree>
    <p:extLst>
      <p:ext uri="{BB962C8B-B14F-4D97-AF65-F5344CB8AC3E}">
        <p14:creationId xmlns:p14="http://schemas.microsoft.com/office/powerpoint/2010/main" val="3544231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6/7 – Sample Problem 6/8 (2 of 4)</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50151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20713" y="4189321"/>
            <a:ext cx="2995641" cy="3080384"/>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95381"/>
            <a:ext cx="5943600" cy="3834132"/>
          </a:xfrm>
          <a:prstGeom prst="rect">
            <a:avLst/>
          </a:prstGeom>
        </p:spPr>
      </p:pic>
    </p:spTree>
    <p:extLst>
      <p:ext uri="{BB962C8B-B14F-4D97-AF65-F5344CB8AC3E}">
        <p14:creationId xmlns:p14="http://schemas.microsoft.com/office/powerpoint/2010/main" val="468604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Plot of Friction Force</a:t>
            </a:r>
          </a:p>
        </p:txBody>
      </p:sp>
      <p:sp>
        <p:nvSpPr>
          <p:cNvPr id="3" name="Content Placeholder 2"/>
          <p:cNvSpPr>
            <a:spLocks noGrp="1"/>
          </p:cNvSpPr>
          <p:nvPr>
            <p:ph idx="1"/>
          </p:nvPr>
        </p:nvSpPr>
        <p:spPr/>
        <p:txBody>
          <a:bodyPr/>
          <a:lstStyle/>
          <a:p>
            <a:r>
              <a:rPr lang="en-US" dirty="0"/>
              <a:t>Regions of Significance</a:t>
            </a:r>
          </a:p>
          <a:p>
            <a:pPr lvl="1"/>
            <a:endParaRPr lang="en-US" dirty="0"/>
          </a:p>
          <a:p>
            <a:pPr lvl="1"/>
            <a:r>
              <a:rPr lang="en-US" dirty="0"/>
              <a:t>Static Friction Range, </a:t>
            </a:r>
            <a:r>
              <a:rPr lang="en-US" i="1" dirty="0"/>
              <a:t>F</a:t>
            </a:r>
            <a:r>
              <a:rPr lang="en-US" dirty="0"/>
              <a:t> &lt; </a:t>
            </a:r>
            <a:r>
              <a:rPr lang="en-US" i="1" dirty="0" err="1"/>
              <a:t>F</a:t>
            </a:r>
            <a:r>
              <a:rPr lang="en-US" baseline="-25000" dirty="0" err="1"/>
              <a:t>max</a:t>
            </a:r>
            <a:endParaRPr lang="en-US" baseline="-25000" dirty="0"/>
          </a:p>
          <a:p>
            <a:pPr lvl="1"/>
            <a:endParaRPr lang="en-US" dirty="0"/>
          </a:p>
          <a:p>
            <a:pPr lvl="1"/>
            <a:endParaRPr lang="en-US" dirty="0"/>
          </a:p>
          <a:p>
            <a:pPr lvl="1"/>
            <a:r>
              <a:rPr lang="en-US" dirty="0"/>
              <a:t>Impending Motion, </a:t>
            </a:r>
            <a:r>
              <a:rPr lang="en-US" i="1" dirty="0"/>
              <a:t>F</a:t>
            </a:r>
            <a:r>
              <a:rPr lang="en-US" dirty="0"/>
              <a:t> = </a:t>
            </a:r>
            <a:r>
              <a:rPr lang="en-US" i="1" dirty="0" err="1"/>
              <a:t>F</a:t>
            </a:r>
            <a:r>
              <a:rPr lang="en-US" baseline="-25000" dirty="0" err="1"/>
              <a:t>max</a:t>
            </a:r>
            <a:r>
              <a:rPr lang="en-US" dirty="0"/>
              <a:t> = </a:t>
            </a:r>
            <a:r>
              <a:rPr lang="es-ES" dirty="0"/>
              <a:t>𝜇</a:t>
            </a:r>
            <a:r>
              <a:rPr lang="es-ES" i="1" baseline="-25000" dirty="0" err="1"/>
              <a:t>s</a:t>
            </a:r>
            <a:r>
              <a:rPr lang="es-ES" i="1" dirty="0" err="1"/>
              <a:t>N</a:t>
            </a:r>
            <a:endParaRPr lang="en-US" dirty="0"/>
          </a:p>
          <a:p>
            <a:pPr lvl="1"/>
            <a:endParaRPr lang="en-US" dirty="0"/>
          </a:p>
          <a:p>
            <a:pPr lvl="1"/>
            <a:endParaRPr lang="en-US" dirty="0"/>
          </a:p>
          <a:p>
            <a:pPr lvl="1"/>
            <a:r>
              <a:rPr lang="en-US" dirty="0"/>
              <a:t>Kinetic Friction, </a:t>
            </a:r>
            <a:r>
              <a:rPr lang="en-US" i="1" dirty="0"/>
              <a:t>F</a:t>
            </a:r>
            <a:r>
              <a:rPr lang="en-US" dirty="0"/>
              <a:t> = </a:t>
            </a:r>
            <a:r>
              <a:rPr lang="en-US" i="1" dirty="0" err="1"/>
              <a:t>F</a:t>
            </a:r>
            <a:r>
              <a:rPr lang="en-US" i="1" baseline="-25000" dirty="0" err="1"/>
              <a:t>k</a:t>
            </a:r>
            <a:r>
              <a:rPr lang="en-US" i="1" dirty="0"/>
              <a:t> </a:t>
            </a:r>
            <a:r>
              <a:rPr lang="en-US" dirty="0"/>
              <a:t>= </a:t>
            </a:r>
            <a:r>
              <a:rPr lang="es-ES" dirty="0"/>
              <a:t>𝜇</a:t>
            </a:r>
            <a:r>
              <a:rPr lang="es-ES" i="1" baseline="-25000" dirty="0" err="1"/>
              <a:t>k</a:t>
            </a:r>
            <a:r>
              <a:rPr lang="es-ES" i="1" dirty="0" err="1"/>
              <a:t>N</a:t>
            </a:r>
            <a:endParaRPr lang="en-US" dirty="0"/>
          </a:p>
          <a:p>
            <a:pPr lvl="1"/>
            <a:endParaRPr lang="en-US" baseline="-250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7999" y="1361588"/>
            <a:ext cx="1895801" cy="1915194"/>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7600" y="3556315"/>
            <a:ext cx="3886200" cy="3093867"/>
          </a:xfrm>
          <a:prstGeom prst="rect">
            <a:avLst/>
          </a:prstGeom>
        </p:spPr>
      </p:pic>
    </p:spTree>
    <p:extLst>
      <p:ext uri="{BB962C8B-B14F-4D97-AF65-F5344CB8AC3E}">
        <p14:creationId xmlns:p14="http://schemas.microsoft.com/office/powerpoint/2010/main" val="2485415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6/7 – Sample Problem 6/8 (3 of 4)</a:t>
            </a:r>
          </a:p>
        </p:txBody>
      </p:sp>
      <p:sp>
        <p:nvSpPr>
          <p:cNvPr id="3" name="Content Placeholder 2"/>
          <p:cNvSpPr>
            <a:spLocks noGrp="1"/>
          </p:cNvSpPr>
          <p:nvPr>
            <p:ph idx="1"/>
          </p:nvPr>
        </p:nvSpPr>
        <p:spPr/>
        <p:txBody>
          <a:bodyPr/>
          <a:lstStyle/>
          <a:p>
            <a:r>
              <a:rPr lang="en-US" dirty="0"/>
              <a:t>Impending Counterclockwise Motion</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58159" y="1361589"/>
            <a:ext cx="2971800" cy="3055869"/>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838200" y="1875423"/>
            <a:ext cx="5943600" cy="680678"/>
          </a:xfrm>
          <a:prstGeom prst="rect">
            <a:avLst/>
          </a:prstGeom>
        </p:spPr>
      </p:pic>
    </p:spTree>
    <p:extLst>
      <p:ext uri="{BB962C8B-B14F-4D97-AF65-F5344CB8AC3E}">
        <p14:creationId xmlns:p14="http://schemas.microsoft.com/office/powerpoint/2010/main" val="979626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6/7 – Sample Problem 6/8 (4 of 4)</a:t>
            </a:r>
          </a:p>
        </p:txBody>
      </p:sp>
      <p:sp>
        <p:nvSpPr>
          <p:cNvPr id="3" name="Content Placeholder 2"/>
          <p:cNvSpPr>
            <a:spLocks noGrp="1"/>
          </p:cNvSpPr>
          <p:nvPr>
            <p:ph idx="1"/>
          </p:nvPr>
        </p:nvSpPr>
        <p:spPr/>
        <p:txBody>
          <a:bodyPr/>
          <a:lstStyle/>
          <a:p>
            <a:r>
              <a:rPr lang="en-US" dirty="0"/>
              <a:t>Impending Clockwise Motion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3292114"/>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0" y="1941094"/>
            <a:ext cx="5943600" cy="625128"/>
          </a:xfrm>
          <a:prstGeom prst="rect">
            <a:avLst/>
          </a:prstGeom>
        </p:spPr>
      </p:pic>
    </p:spTree>
    <p:extLst>
      <p:ext uri="{BB962C8B-B14F-4D97-AF65-F5344CB8AC3E}">
        <p14:creationId xmlns:p14="http://schemas.microsoft.com/office/powerpoint/2010/main" val="776411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6/8  Flexible Belts</a:t>
            </a:r>
          </a:p>
        </p:txBody>
      </p:sp>
      <p:sp>
        <p:nvSpPr>
          <p:cNvPr id="3" name="Content Placeholder 2"/>
          <p:cNvSpPr>
            <a:spLocks noGrp="1"/>
          </p:cNvSpPr>
          <p:nvPr>
            <p:ph idx="1"/>
          </p:nvPr>
        </p:nvSpPr>
        <p:spPr/>
        <p:txBody>
          <a:bodyPr/>
          <a:lstStyle/>
          <a:p>
            <a:r>
              <a:rPr lang="en-US" dirty="0"/>
              <a:t>Introduction</a:t>
            </a:r>
          </a:p>
          <a:p>
            <a:endParaRPr lang="en-US" dirty="0"/>
          </a:p>
          <a:p>
            <a:endParaRPr lang="en-US" dirty="0"/>
          </a:p>
          <a:p>
            <a:r>
              <a:rPr lang="en-US" dirty="0"/>
              <a:t>Illustration</a:t>
            </a:r>
          </a:p>
        </p:txBody>
      </p:sp>
      <p:pic>
        <p:nvPicPr>
          <p:cNvPr id="4" name="Picture 3"/>
          <p:cNvPicPr>
            <a:picLocks noChangeAspect="1"/>
          </p:cNvPicPr>
          <p:nvPr/>
        </p:nvPicPr>
        <p:blipFill>
          <a:blip r:embed="rId2"/>
          <a:stretch>
            <a:fillRect/>
          </a:stretch>
        </p:blipFill>
        <p:spPr>
          <a:xfrm>
            <a:off x="9342120" y="1361588"/>
            <a:ext cx="2011680" cy="3036377"/>
          </a:xfrm>
          <a:prstGeom prst="rect">
            <a:avLst/>
          </a:prstGeom>
        </p:spPr>
      </p:pic>
      <p:sp>
        <p:nvSpPr>
          <p:cNvPr id="5" name="TextBox 4"/>
          <p:cNvSpPr txBox="1"/>
          <p:nvPr/>
        </p:nvSpPr>
        <p:spPr>
          <a:xfrm>
            <a:off x="9342120" y="4397965"/>
            <a:ext cx="196114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 Media Bakery</a:t>
            </a:r>
          </a:p>
        </p:txBody>
      </p:sp>
    </p:spTree>
    <p:extLst>
      <p:ext uri="{BB962C8B-B14F-4D97-AF65-F5344CB8AC3E}">
        <p14:creationId xmlns:p14="http://schemas.microsoft.com/office/powerpoint/2010/main" val="972060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6/8 – Derivation (1 of 2) </a:t>
            </a:r>
          </a:p>
        </p:txBody>
      </p:sp>
      <p:sp>
        <p:nvSpPr>
          <p:cNvPr id="3" name="Content Placeholder 2"/>
          <p:cNvSpPr>
            <a:spLocks noGrp="1"/>
          </p:cNvSpPr>
          <p:nvPr>
            <p:ph idx="1"/>
          </p:nvPr>
        </p:nvSpPr>
        <p:spPr/>
        <p:txBody>
          <a:bodyPr/>
          <a:lstStyle/>
          <a:p>
            <a:r>
              <a:rPr lang="en-US" dirty="0"/>
              <a:t>Situation of Interest</a:t>
            </a:r>
          </a:p>
          <a:p>
            <a:endParaRPr lang="en-US" dirty="0"/>
          </a:p>
          <a:p>
            <a:endParaRPr lang="en-US" dirty="0"/>
          </a:p>
          <a:p>
            <a:endParaRPr lang="en-US" dirty="0"/>
          </a:p>
          <a:p>
            <a:endParaRPr lang="en-US" dirty="0"/>
          </a:p>
          <a:p>
            <a:r>
              <a:rPr lang="en-US" dirty="0"/>
              <a:t>Free-Body Diagram of a Belt Segment</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96400" y="1361588"/>
            <a:ext cx="2057400" cy="2731817"/>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96400" y="4309832"/>
            <a:ext cx="2057400" cy="2123922"/>
          </a:xfrm>
          <a:prstGeom prst="rect">
            <a:avLst/>
          </a:prstGeom>
        </p:spPr>
      </p:pic>
    </p:spTree>
    <p:extLst>
      <p:ext uri="{BB962C8B-B14F-4D97-AF65-F5344CB8AC3E}">
        <p14:creationId xmlns:p14="http://schemas.microsoft.com/office/powerpoint/2010/main" val="1337692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6/8 – Derivation (2 of 2) </a:t>
            </a:r>
          </a:p>
        </p:txBody>
      </p:sp>
      <p:sp>
        <p:nvSpPr>
          <p:cNvPr id="3" name="Content Placeholder 2"/>
          <p:cNvSpPr>
            <a:spLocks noGrp="1"/>
          </p:cNvSpPr>
          <p:nvPr>
            <p:ph idx="1"/>
          </p:nvPr>
        </p:nvSpPr>
        <p:spPr/>
        <p:txBody>
          <a:bodyPr/>
          <a:lstStyle/>
          <a:p>
            <a:r>
              <a:rPr lang="en-US" dirty="0"/>
              <a:t>Equilibrium Conditions</a:t>
            </a:r>
          </a:p>
          <a:p>
            <a:endParaRPr lang="en-US" dirty="0"/>
          </a:p>
          <a:p>
            <a:endParaRPr lang="en-US" dirty="0"/>
          </a:p>
          <a:p>
            <a:endParaRPr lang="en-US" dirty="0"/>
          </a:p>
          <a:p>
            <a:r>
              <a:rPr lang="en-US" dirty="0"/>
              <a:t>Combine and Integrate</a:t>
            </a:r>
          </a:p>
          <a:p>
            <a:pPr lvl="1"/>
            <a:endParaRPr lang="en-US" i="1" dirty="0"/>
          </a:p>
          <a:p>
            <a:pPr marL="457200" lvl="1" indent="0">
              <a:buNone/>
            </a:pPr>
            <a:r>
              <a:rPr lang="en-US" sz="2200" i="1" dirty="0" err="1"/>
              <a:t>dT</a:t>
            </a:r>
            <a:r>
              <a:rPr lang="en-US" sz="2200" dirty="0"/>
              <a:t>/</a:t>
            </a:r>
            <a:r>
              <a:rPr lang="en-US" sz="2200" i="1" dirty="0"/>
              <a:t>T</a:t>
            </a:r>
            <a:r>
              <a:rPr lang="en-US" sz="2200" dirty="0"/>
              <a:t> = </a:t>
            </a:r>
            <a:r>
              <a:rPr lang="el-GR" sz="2200" i="1" dirty="0"/>
              <a:t>μ</a:t>
            </a:r>
            <a:r>
              <a:rPr lang="en-US" sz="2200" dirty="0"/>
              <a:t> </a:t>
            </a:r>
            <a:r>
              <a:rPr lang="en-US" sz="2200" i="1" dirty="0"/>
              <a:t>d</a:t>
            </a:r>
            <a:r>
              <a:rPr lang="el-GR" sz="2200" i="1" dirty="0"/>
              <a:t>θ</a:t>
            </a:r>
            <a:r>
              <a:rPr lang="en-US" sz="2200" dirty="0"/>
              <a:t>   </a:t>
            </a:r>
            <a:r>
              <a:rPr lang="en-US" sz="2200" dirty="0">
                <a:latin typeface="Cambria Math" panose="02040503050406030204" pitchFamily="18" charset="0"/>
                <a:ea typeface="Cambria Math" panose="02040503050406030204" pitchFamily="18" charset="0"/>
              </a:rPr>
              <a:t>→   </a:t>
            </a:r>
            <a:r>
              <a:rPr lang="en-US" sz="2200" i="1" dirty="0">
                <a:ea typeface="Cambria Math" panose="02040503050406030204" pitchFamily="18" charset="0"/>
              </a:rPr>
              <a:t>T</a:t>
            </a:r>
            <a:r>
              <a:rPr lang="en-US" sz="2200" baseline="-25000" dirty="0">
                <a:ea typeface="Cambria Math" panose="02040503050406030204" pitchFamily="18" charset="0"/>
              </a:rPr>
              <a:t>2</a:t>
            </a:r>
            <a:r>
              <a:rPr lang="en-US" sz="2200" dirty="0">
                <a:ea typeface="Cambria Math" panose="02040503050406030204" pitchFamily="18" charset="0"/>
              </a:rPr>
              <a:t> = </a:t>
            </a:r>
            <a:r>
              <a:rPr lang="en-US" sz="2200" i="1" dirty="0">
                <a:ea typeface="Cambria Math" panose="02040503050406030204" pitchFamily="18" charset="0"/>
              </a:rPr>
              <a:t>T</a:t>
            </a:r>
            <a:r>
              <a:rPr lang="en-US" sz="2200" baseline="-25000" dirty="0">
                <a:ea typeface="Cambria Math" panose="02040503050406030204" pitchFamily="18" charset="0"/>
              </a:rPr>
              <a:t>1</a:t>
            </a:r>
            <a:r>
              <a:rPr lang="en-US" sz="2200" i="1" dirty="0">
                <a:ea typeface="Cambria Math" panose="02040503050406030204" pitchFamily="18" charset="0"/>
              </a:rPr>
              <a:t>e</a:t>
            </a:r>
            <a:r>
              <a:rPr lang="el-GR" sz="2200" i="1" baseline="30000" dirty="0">
                <a:ea typeface="Cambria Math" panose="02040503050406030204" pitchFamily="18" charset="0"/>
              </a:rPr>
              <a:t>μβ</a:t>
            </a:r>
            <a:endParaRPr lang="en-US" sz="2200" i="1" baseline="30000" dirty="0"/>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96400" y="1361588"/>
            <a:ext cx="2057400" cy="2123922"/>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1012658" y="1946518"/>
            <a:ext cx="3200400" cy="1179564"/>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4873544" y="1928470"/>
            <a:ext cx="3200400" cy="1290484"/>
          </a:xfrm>
          <a:prstGeom prst="rect">
            <a:avLst/>
          </a:prstGeom>
        </p:spPr>
      </p:pic>
    </p:spTree>
    <p:extLst>
      <p:ext uri="{BB962C8B-B14F-4D97-AF65-F5344CB8AC3E}">
        <p14:creationId xmlns:p14="http://schemas.microsoft.com/office/powerpoint/2010/main" val="3027679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6/8 – The Belt Friction Equation</a:t>
            </a:r>
          </a:p>
        </p:txBody>
      </p:sp>
      <p:sp>
        <p:nvSpPr>
          <p:cNvPr id="3" name="Content Placeholder 2"/>
          <p:cNvSpPr>
            <a:spLocks noGrp="1"/>
          </p:cNvSpPr>
          <p:nvPr>
            <p:ph idx="1"/>
          </p:nvPr>
        </p:nvSpPr>
        <p:spPr>
          <a:xfrm>
            <a:off x="838200" y="1361588"/>
            <a:ext cx="7475622" cy="5288594"/>
          </a:xfrm>
        </p:spPr>
        <p:txBody>
          <a:bodyPr/>
          <a:lstStyle/>
          <a:p>
            <a:r>
              <a:rPr lang="en-US" dirty="0"/>
              <a:t>Comments about the Equation:  </a:t>
            </a:r>
            <a:r>
              <a:rPr lang="en-US" i="1" dirty="0">
                <a:ea typeface="Cambria Math" panose="02040503050406030204" pitchFamily="18" charset="0"/>
              </a:rPr>
              <a:t>T</a:t>
            </a:r>
            <a:r>
              <a:rPr lang="en-US" baseline="-25000" dirty="0">
                <a:ea typeface="Cambria Math" panose="02040503050406030204" pitchFamily="18" charset="0"/>
              </a:rPr>
              <a:t>2</a:t>
            </a:r>
            <a:r>
              <a:rPr lang="en-US" dirty="0">
                <a:ea typeface="Cambria Math" panose="02040503050406030204" pitchFamily="18" charset="0"/>
              </a:rPr>
              <a:t> = </a:t>
            </a:r>
            <a:r>
              <a:rPr lang="en-US" i="1" dirty="0">
                <a:ea typeface="Cambria Math" panose="02040503050406030204" pitchFamily="18" charset="0"/>
              </a:rPr>
              <a:t>T</a:t>
            </a:r>
            <a:r>
              <a:rPr lang="en-US" baseline="-25000" dirty="0">
                <a:ea typeface="Cambria Math" panose="02040503050406030204" pitchFamily="18" charset="0"/>
              </a:rPr>
              <a:t>1</a:t>
            </a:r>
            <a:r>
              <a:rPr lang="en-US" i="1" dirty="0">
                <a:ea typeface="Cambria Math" panose="02040503050406030204" pitchFamily="18" charset="0"/>
              </a:rPr>
              <a:t>e</a:t>
            </a:r>
            <a:r>
              <a:rPr lang="el-GR" i="1" baseline="30000" dirty="0">
                <a:ea typeface="Cambria Math" panose="02040503050406030204" pitchFamily="18" charset="0"/>
              </a:rPr>
              <a:t>μβ</a:t>
            </a:r>
            <a:endParaRPr lang="en-US" i="1" baseline="30000" dirty="0">
              <a:ea typeface="Cambria Math" panose="02040503050406030204" pitchFamily="18" charset="0"/>
            </a:endParaRPr>
          </a:p>
          <a:p>
            <a:endParaRPr lang="en-US" i="1" baseline="30000" dirty="0">
              <a:ea typeface="Cambria Math" panose="02040503050406030204" pitchFamily="18" charset="0"/>
            </a:endParaRPr>
          </a:p>
          <a:p>
            <a:pPr lvl="1" algn="just">
              <a:spcAft>
                <a:spcPts val="1200"/>
              </a:spcAft>
            </a:pPr>
            <a:r>
              <a:rPr lang="en-US" i="1" dirty="0">
                <a:ea typeface="Cambria Math" panose="02040503050406030204" pitchFamily="18" charset="0"/>
              </a:rPr>
              <a:t>T</a:t>
            </a:r>
            <a:r>
              <a:rPr lang="en-US" baseline="-25000" dirty="0">
                <a:ea typeface="Cambria Math" panose="02040503050406030204" pitchFamily="18" charset="0"/>
              </a:rPr>
              <a:t>2</a:t>
            </a:r>
            <a:r>
              <a:rPr lang="en-US" dirty="0">
                <a:ea typeface="Cambria Math" panose="02040503050406030204" pitchFamily="18" charset="0"/>
              </a:rPr>
              <a:t> = the larger of the two belt tensions (it points in the direction the belt will tend to move in along the surface).</a:t>
            </a:r>
          </a:p>
          <a:p>
            <a:pPr lvl="1" algn="just">
              <a:spcAft>
                <a:spcPts val="1200"/>
              </a:spcAft>
            </a:pPr>
            <a:r>
              <a:rPr lang="en-US" i="1" dirty="0">
                <a:ea typeface="Cambria Math" panose="02040503050406030204" pitchFamily="18" charset="0"/>
              </a:rPr>
              <a:t>T</a:t>
            </a:r>
            <a:r>
              <a:rPr lang="en-US" baseline="-25000" dirty="0">
                <a:ea typeface="Cambria Math" panose="02040503050406030204" pitchFamily="18" charset="0"/>
              </a:rPr>
              <a:t>1</a:t>
            </a:r>
            <a:r>
              <a:rPr lang="en-US" dirty="0">
                <a:ea typeface="Cambria Math" panose="02040503050406030204" pitchFamily="18" charset="0"/>
              </a:rPr>
              <a:t> = the smaller of the two belt tensions (it opposes the motion of the belt along the surface).</a:t>
            </a:r>
          </a:p>
          <a:p>
            <a:pPr lvl="1" algn="just">
              <a:spcAft>
                <a:spcPts val="1200"/>
              </a:spcAft>
            </a:pPr>
            <a:r>
              <a:rPr lang="el-GR" i="1" dirty="0">
                <a:ea typeface="Cambria Math" panose="02040503050406030204" pitchFamily="18" charset="0"/>
              </a:rPr>
              <a:t>μ</a:t>
            </a:r>
            <a:r>
              <a:rPr lang="en-US" dirty="0">
                <a:ea typeface="Cambria Math" panose="02040503050406030204" pitchFamily="18" charset="0"/>
              </a:rPr>
              <a:t> = the coefficient of friction between the belt and the surface.</a:t>
            </a:r>
          </a:p>
          <a:p>
            <a:pPr lvl="1" algn="just">
              <a:spcAft>
                <a:spcPts val="1200"/>
              </a:spcAft>
            </a:pPr>
            <a:r>
              <a:rPr lang="el-GR" i="1" dirty="0">
                <a:ea typeface="Cambria Math" panose="02040503050406030204" pitchFamily="18" charset="0"/>
              </a:rPr>
              <a:t>β</a:t>
            </a:r>
            <a:r>
              <a:rPr lang="en-US" dirty="0">
                <a:ea typeface="Cambria Math" panose="02040503050406030204" pitchFamily="18" charset="0"/>
              </a:rPr>
              <a:t> = the total angle of belt contact with the surface.  It must be expressed in radians.</a:t>
            </a:r>
          </a:p>
          <a:p>
            <a:pPr lvl="1"/>
            <a:endParaRPr lang="en-US" dirty="0">
              <a:ea typeface="Cambria Math" panose="02040503050406030204" pitchFamily="18" charset="0"/>
            </a:endParaRPr>
          </a:p>
          <a:p>
            <a:pPr lvl="1"/>
            <a:endParaRPr lang="en-US" i="1" dirty="0"/>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96400" y="1361588"/>
            <a:ext cx="2057400" cy="2731817"/>
          </a:xfrm>
          <a:prstGeom prst="rect">
            <a:avLst/>
          </a:prstGeom>
        </p:spPr>
      </p:pic>
    </p:spTree>
    <p:extLst>
      <p:ext uri="{BB962C8B-B14F-4D97-AF65-F5344CB8AC3E}">
        <p14:creationId xmlns:p14="http://schemas.microsoft.com/office/powerpoint/2010/main" val="979280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6/9  Rolling Resistance</a:t>
            </a:r>
          </a:p>
        </p:txBody>
      </p:sp>
      <p:sp>
        <p:nvSpPr>
          <p:cNvPr id="3" name="Content Placeholder 2"/>
          <p:cNvSpPr>
            <a:spLocks noGrp="1"/>
          </p:cNvSpPr>
          <p:nvPr>
            <p:ph idx="1"/>
          </p:nvPr>
        </p:nvSpPr>
        <p:spPr/>
        <p:txBody>
          <a:bodyPr/>
          <a:lstStyle/>
          <a:p>
            <a:r>
              <a:rPr lang="en-US" dirty="0"/>
              <a:t>Introduction</a:t>
            </a:r>
          </a:p>
          <a:p>
            <a:endParaRPr lang="en-US" dirty="0"/>
          </a:p>
          <a:p>
            <a:r>
              <a:rPr lang="en-US" dirty="0"/>
              <a:t>Illustration</a:t>
            </a:r>
          </a:p>
          <a:p>
            <a:endParaRPr lang="en-US" dirty="0"/>
          </a:p>
          <a:p>
            <a:r>
              <a:rPr lang="en-US" dirty="0"/>
              <a:t>Load Analysis</a:t>
            </a:r>
          </a:p>
          <a:p>
            <a:pPr lvl="1"/>
            <a:r>
              <a:rPr lang="en-US" dirty="0"/>
              <a:t>Load on the Wheel, </a:t>
            </a:r>
            <a:r>
              <a:rPr lang="en-US" i="1" dirty="0"/>
              <a:t>L</a:t>
            </a:r>
          </a:p>
          <a:p>
            <a:pPr lvl="1"/>
            <a:r>
              <a:rPr lang="en-US" dirty="0"/>
              <a:t>Force to Maintain Speed, </a:t>
            </a:r>
            <a:r>
              <a:rPr lang="en-US" i="1" dirty="0"/>
              <a:t>P</a:t>
            </a:r>
            <a:endParaRPr lang="en-US" dirty="0"/>
          </a:p>
          <a:p>
            <a:pPr lvl="1"/>
            <a:r>
              <a:rPr lang="en-US" dirty="0"/>
              <a:t>Distribution of Pressure over the Contact Area, </a:t>
            </a:r>
            <a:r>
              <a:rPr lang="en-US" i="1" dirty="0"/>
              <a:t>p</a:t>
            </a:r>
            <a:endParaRPr lang="en-US" dirty="0"/>
          </a:p>
          <a:p>
            <a:pPr lvl="1"/>
            <a:r>
              <a:rPr lang="en-US" dirty="0"/>
              <a:t>Resultant Pressure-Force Distribution, </a:t>
            </a:r>
            <a:r>
              <a:rPr lang="en-US" i="1" dirty="0"/>
              <a:t>R</a:t>
            </a:r>
            <a:endParaRPr lang="en-US" dirty="0"/>
          </a:p>
          <a:p>
            <a:pPr lvl="1"/>
            <a:r>
              <a:rPr lang="en-US" dirty="0"/>
              <a:t>Location of Resultant Pressure Force, </a:t>
            </a:r>
            <a:r>
              <a:rPr lang="en-US" i="1" dirty="0"/>
              <a:t>A</a:t>
            </a:r>
          </a:p>
          <a:p>
            <a:pPr lvl="1"/>
            <a:r>
              <a:rPr lang="en-US" dirty="0"/>
              <a:t>Forward Shift of the Pressure Center from the Wheel Center, </a:t>
            </a:r>
            <a:r>
              <a:rPr lang="en-US" i="1" dirty="0"/>
              <a:t>a</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361588"/>
            <a:ext cx="2514600" cy="2235692"/>
          </a:xfrm>
          <a:prstGeom prst="rect">
            <a:avLst/>
          </a:prstGeom>
        </p:spPr>
      </p:pic>
    </p:spTree>
    <p:extLst>
      <p:ext uri="{BB962C8B-B14F-4D97-AF65-F5344CB8AC3E}">
        <p14:creationId xmlns:p14="http://schemas.microsoft.com/office/powerpoint/2010/main" val="616819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6/9 – Load Analysis</a:t>
            </a:r>
          </a:p>
        </p:txBody>
      </p:sp>
      <p:sp>
        <p:nvSpPr>
          <p:cNvPr id="3" name="Content Placeholder 2"/>
          <p:cNvSpPr>
            <a:spLocks noGrp="1"/>
          </p:cNvSpPr>
          <p:nvPr>
            <p:ph idx="1"/>
          </p:nvPr>
        </p:nvSpPr>
        <p:spPr/>
        <p:txBody>
          <a:bodyPr/>
          <a:lstStyle/>
          <a:p>
            <a:r>
              <a:rPr lang="en-US" dirty="0"/>
              <a:t>Moment Sum about the Pressure Center</a:t>
            </a:r>
          </a:p>
          <a:p>
            <a:pPr marL="457200" lvl="1" indent="0">
              <a:buNone/>
            </a:pPr>
            <a:r>
              <a:rPr lang="en-US" i="1" dirty="0"/>
              <a:t>P</a:t>
            </a:r>
            <a:r>
              <a:rPr lang="en-US" dirty="0"/>
              <a:t> = </a:t>
            </a:r>
            <a:r>
              <a:rPr lang="en-US" i="1" dirty="0"/>
              <a:t>a</a:t>
            </a:r>
            <a:r>
              <a:rPr lang="en-US" dirty="0"/>
              <a:t>/</a:t>
            </a:r>
            <a:r>
              <a:rPr lang="en-US" i="1" dirty="0" err="1"/>
              <a:t>rL</a:t>
            </a:r>
            <a:r>
              <a:rPr lang="en-US" dirty="0"/>
              <a:t> = </a:t>
            </a:r>
            <a:r>
              <a:rPr lang="el-GR" i="1" dirty="0"/>
              <a:t>μ</a:t>
            </a:r>
            <a:r>
              <a:rPr lang="en-US" i="1" baseline="-25000" dirty="0" err="1"/>
              <a:t>r</a:t>
            </a:r>
            <a:r>
              <a:rPr lang="en-US" i="1" dirty="0" err="1"/>
              <a:t>L</a:t>
            </a:r>
            <a:endParaRPr lang="en-US" i="1" dirty="0"/>
          </a:p>
          <a:p>
            <a:pPr marL="457200" lvl="1" indent="0">
              <a:buNone/>
            </a:pPr>
            <a:endParaRPr lang="en-US" i="1" dirty="0"/>
          </a:p>
          <a:p>
            <a:endParaRPr lang="en-US" i="1" dirty="0"/>
          </a:p>
          <a:p>
            <a:r>
              <a:rPr lang="en-US" dirty="0"/>
              <a:t>Coefficient of Rolling Resistance, </a:t>
            </a:r>
            <a:r>
              <a:rPr lang="el-GR" i="1" dirty="0"/>
              <a:t>μ</a:t>
            </a:r>
            <a:r>
              <a:rPr lang="en-US" i="1" baseline="-25000" dirty="0"/>
              <a:t>r</a:t>
            </a:r>
            <a:endParaRPr lang="en-US" i="1"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39200" y="1361588"/>
            <a:ext cx="2514600" cy="2235692"/>
          </a:xfrm>
          <a:prstGeom prst="rect">
            <a:avLst/>
          </a:prstGeom>
        </p:spPr>
      </p:pic>
    </p:spTree>
    <p:extLst>
      <p:ext uri="{BB962C8B-B14F-4D97-AF65-F5344CB8AC3E}">
        <p14:creationId xmlns:p14="http://schemas.microsoft.com/office/powerpoint/2010/main" val="31777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6/9 – Sample Problem 6/9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A flexible cable which supports the 100-kg load is passed over a fixed circular drum and subjected to a force </a:t>
            </a:r>
            <a:r>
              <a:rPr lang="en-US" sz="2000" i="1" dirty="0"/>
              <a:t>P </a:t>
            </a:r>
            <a:r>
              <a:rPr lang="en-US" sz="2000" dirty="0"/>
              <a:t>to maintain equilibrium. The coefficient of static friction 𝜇 between the cable and the fixed drum is 0.30. (</a:t>
            </a:r>
            <a:r>
              <a:rPr lang="en-US" sz="2000" i="1" dirty="0"/>
              <a:t>a</a:t>
            </a:r>
            <a:r>
              <a:rPr lang="en-US" sz="2000" dirty="0"/>
              <a:t>) For 𝛼 = 0, determine the maximum and minimum values which </a:t>
            </a:r>
            <a:r>
              <a:rPr lang="en-US" sz="2000" i="1" dirty="0"/>
              <a:t>P </a:t>
            </a:r>
            <a:r>
              <a:rPr lang="en-US" sz="2000" dirty="0"/>
              <a:t>may have in order not to raise or lower the load. (</a:t>
            </a:r>
            <a:r>
              <a:rPr lang="en-US" sz="2000" i="1" dirty="0"/>
              <a:t>b</a:t>
            </a:r>
            <a:r>
              <a:rPr lang="en-US" sz="2000" dirty="0"/>
              <a:t>) For </a:t>
            </a:r>
            <a:r>
              <a:rPr lang="en-US" sz="2000" i="1" dirty="0"/>
              <a:t>P </a:t>
            </a:r>
            <a:r>
              <a:rPr lang="en-US" sz="2000" dirty="0"/>
              <a:t>= 500 N, determine the minimum value which the angle 𝛼 may have before the load begins to slip.</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566361"/>
            <a:ext cx="2971800" cy="2194266"/>
          </a:xfrm>
          <a:prstGeom prst="rect">
            <a:avLst/>
          </a:prstGeom>
        </p:spPr>
      </p:pic>
    </p:spTree>
    <p:extLst>
      <p:ext uri="{BB962C8B-B14F-4D97-AF65-F5344CB8AC3E}">
        <p14:creationId xmlns:p14="http://schemas.microsoft.com/office/powerpoint/2010/main" val="2715406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6/9 – Sample Problem 6/9  (2 of 3)</a:t>
            </a:r>
          </a:p>
        </p:txBody>
      </p:sp>
      <p:sp>
        <p:nvSpPr>
          <p:cNvPr id="3" name="Content Placeholder 2"/>
          <p:cNvSpPr>
            <a:spLocks noGrp="1"/>
          </p:cNvSpPr>
          <p:nvPr>
            <p:ph idx="1"/>
          </p:nvPr>
        </p:nvSpPr>
        <p:spPr/>
        <p:txBody>
          <a:bodyPr/>
          <a:lstStyle/>
          <a:p>
            <a:r>
              <a:rPr lang="en-US" dirty="0"/>
              <a:t>Part (</a:t>
            </a:r>
            <a:r>
              <a:rPr lang="en-US" i="1" dirty="0"/>
              <a:t>a</a:t>
            </a:r>
            <a:r>
              <a:rPr lang="en-US" dirty="0"/>
              <a:t>)  </a:t>
            </a:r>
            <a:r>
              <a:rPr lang="el-GR" i="1" dirty="0"/>
              <a:t>α</a:t>
            </a:r>
            <a:r>
              <a:rPr lang="en-US" dirty="0"/>
              <a:t> = 0</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194266"/>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88631" y="4087309"/>
            <a:ext cx="2207443" cy="2031418"/>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38200" y="4651766"/>
            <a:ext cx="3337560" cy="902503"/>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029265"/>
            <a:ext cx="5943600" cy="1954825"/>
          </a:xfrm>
          <a:prstGeom prst="rect">
            <a:avLst/>
          </a:prstGeom>
        </p:spPr>
      </p:pic>
    </p:spTree>
    <p:extLst>
      <p:ext uri="{BB962C8B-B14F-4D97-AF65-F5344CB8AC3E}">
        <p14:creationId xmlns:p14="http://schemas.microsoft.com/office/powerpoint/2010/main" val="72618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Friction Coefficients</a:t>
            </a:r>
          </a:p>
        </p:txBody>
      </p:sp>
      <p:sp>
        <p:nvSpPr>
          <p:cNvPr id="3" name="Content Placeholder 2"/>
          <p:cNvSpPr>
            <a:spLocks noGrp="1"/>
          </p:cNvSpPr>
          <p:nvPr>
            <p:ph idx="1"/>
          </p:nvPr>
        </p:nvSpPr>
        <p:spPr/>
        <p:txBody>
          <a:bodyPr/>
          <a:lstStyle/>
          <a:p>
            <a:r>
              <a:rPr lang="en-US" dirty="0"/>
              <a:t>Coefficient of Static Friction, </a:t>
            </a:r>
            <a:r>
              <a:rPr lang="es-ES" dirty="0"/>
              <a:t>𝜇</a:t>
            </a:r>
            <a:r>
              <a:rPr lang="es-ES" i="1" baseline="-25000" dirty="0"/>
              <a:t>s</a:t>
            </a:r>
            <a:r>
              <a:rPr lang="en-US" dirty="0"/>
              <a:t> </a:t>
            </a:r>
          </a:p>
          <a:p>
            <a:endParaRPr lang="en-US" dirty="0"/>
          </a:p>
          <a:p>
            <a:r>
              <a:rPr lang="en-US" dirty="0"/>
              <a:t>Coefficient of Kinetic Friction, </a:t>
            </a:r>
            <a:r>
              <a:rPr lang="es-ES" dirty="0"/>
              <a:t>𝜇</a:t>
            </a:r>
            <a:r>
              <a:rPr lang="es-ES" i="1" baseline="-25000" dirty="0"/>
              <a:t>k</a:t>
            </a:r>
            <a:endParaRPr lang="es-ES" i="1" dirty="0"/>
          </a:p>
          <a:p>
            <a:endParaRPr lang="es-ES" i="1" dirty="0"/>
          </a:p>
          <a:p>
            <a:r>
              <a:rPr lang="en-US" dirty="0"/>
              <a:t>Table of Values</a:t>
            </a:r>
          </a:p>
          <a:p>
            <a:pPr marL="457200" lvl="1" indent="0">
              <a:spcBef>
                <a:spcPts val="0"/>
              </a:spcBef>
              <a:buNone/>
            </a:pPr>
            <a:r>
              <a:rPr lang="en-US" sz="1800" dirty="0"/>
              <a:t>Exact values for a specific problem can vary</a:t>
            </a:r>
          </a:p>
          <a:p>
            <a:pPr marL="457200" lvl="1" indent="0">
              <a:spcBef>
                <a:spcPts val="0"/>
              </a:spcBef>
              <a:buNone/>
            </a:pPr>
            <a:r>
              <a:rPr lang="en-US" sz="1800" dirty="0"/>
              <a:t>significantly from the values presented.</a:t>
            </a:r>
          </a:p>
          <a:p>
            <a:endParaRPr lang="en-US" dirty="0"/>
          </a:p>
        </p:txBody>
      </p:sp>
      <p:pic>
        <p:nvPicPr>
          <p:cNvPr id="4" name="Picture 3"/>
          <p:cNvPicPr>
            <a:picLocks noChangeAspect="1"/>
          </p:cNvPicPr>
          <p:nvPr/>
        </p:nvPicPr>
        <p:blipFill>
          <a:blip r:embed="rId2">
            <a:clrChange>
              <a:clrFrom>
                <a:srgbClr val="F3F3F4"/>
              </a:clrFrom>
              <a:clrTo>
                <a:srgbClr val="F3F3F4">
                  <a:alpha val="0"/>
                </a:srgbClr>
              </a:clrTo>
            </a:clrChange>
          </a:blip>
          <a:stretch>
            <a:fillRect/>
          </a:stretch>
        </p:blipFill>
        <p:spPr>
          <a:xfrm>
            <a:off x="6322187" y="3495903"/>
            <a:ext cx="5031613" cy="3154279"/>
          </a:xfrm>
          <a:prstGeom prst="rect">
            <a:avLst/>
          </a:prstGeom>
        </p:spPr>
      </p:pic>
    </p:spTree>
    <p:extLst>
      <p:ext uri="{BB962C8B-B14F-4D97-AF65-F5344CB8AC3E}">
        <p14:creationId xmlns:p14="http://schemas.microsoft.com/office/powerpoint/2010/main" val="942434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6/9 – Sample Problem 6/9  (3 of 3)</a:t>
            </a:r>
          </a:p>
        </p:txBody>
      </p:sp>
      <p:sp>
        <p:nvSpPr>
          <p:cNvPr id="3" name="Content Placeholder 2"/>
          <p:cNvSpPr>
            <a:spLocks noGrp="1"/>
          </p:cNvSpPr>
          <p:nvPr>
            <p:ph idx="1"/>
          </p:nvPr>
        </p:nvSpPr>
        <p:spPr/>
        <p:txBody>
          <a:bodyPr/>
          <a:lstStyle/>
          <a:p>
            <a:r>
              <a:rPr lang="en-US" dirty="0"/>
              <a:t>Part (b)  </a:t>
            </a:r>
            <a:r>
              <a:rPr lang="en-US" i="1" dirty="0"/>
              <a:t>P</a:t>
            </a:r>
            <a:r>
              <a:rPr lang="en-US" dirty="0"/>
              <a:t> = 500 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194266"/>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2083" y="4447239"/>
            <a:ext cx="3337560" cy="1427947"/>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0667" y="4116188"/>
            <a:ext cx="2452703" cy="1973659"/>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2083" y="2000751"/>
            <a:ext cx="5943600" cy="1671492"/>
          </a:xfrm>
          <a:prstGeom prst="rect">
            <a:avLst/>
          </a:prstGeom>
        </p:spPr>
      </p:pic>
    </p:spTree>
    <p:extLst>
      <p:ext uri="{BB962C8B-B14F-4D97-AF65-F5344CB8AC3E}">
        <p14:creationId xmlns:p14="http://schemas.microsoft.com/office/powerpoint/2010/main" val="1761895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6/9 – Sample Problem 6/10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range of mass </a:t>
            </a:r>
            <a:r>
              <a:rPr lang="en-US" sz="2000" i="1" dirty="0"/>
              <a:t>m </a:t>
            </a:r>
            <a:r>
              <a:rPr lang="en-US" sz="2000" dirty="0"/>
              <a:t>over which the system is in static equilibrium. The coefficient of static friction between the cord and the upper curved surface is 0.20, while that between the block and the incline is 0.40. Neglect friction at the pivot </a:t>
            </a:r>
            <a:r>
              <a:rPr lang="en-US" sz="2000" i="1" dirty="0"/>
              <a:t>O</a:t>
            </a:r>
            <a:r>
              <a:rPr lang="en-US" sz="2000" dirty="0"/>
              <a:t>.</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614859"/>
            <a:ext cx="4114800" cy="1717918"/>
          </a:xfrm>
          <a:prstGeom prst="rect">
            <a:avLst/>
          </a:prstGeom>
        </p:spPr>
      </p:pic>
    </p:spTree>
    <p:extLst>
      <p:ext uri="{BB962C8B-B14F-4D97-AF65-F5344CB8AC3E}">
        <p14:creationId xmlns:p14="http://schemas.microsoft.com/office/powerpoint/2010/main" val="1520614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6/9 – Sample Problem 6/10  (2 of 4)</a:t>
            </a:r>
          </a:p>
        </p:txBody>
      </p:sp>
      <p:sp>
        <p:nvSpPr>
          <p:cNvPr id="3" name="Content Placeholder 2"/>
          <p:cNvSpPr>
            <a:spLocks noGrp="1"/>
          </p:cNvSpPr>
          <p:nvPr>
            <p:ph idx="1"/>
          </p:nvPr>
        </p:nvSpPr>
        <p:spPr/>
        <p:txBody>
          <a:bodyPr/>
          <a:lstStyle/>
          <a:p>
            <a:r>
              <a:rPr lang="en-US" dirty="0"/>
              <a:t>Equilibrium of Slender Bar</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9000" y="1361588"/>
            <a:ext cx="4114800" cy="1717918"/>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57874" y="3790719"/>
            <a:ext cx="2877051" cy="214824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2008271"/>
            <a:ext cx="5943600" cy="915118"/>
          </a:xfrm>
          <a:prstGeom prst="rect">
            <a:avLst/>
          </a:prstGeom>
        </p:spPr>
      </p:pic>
    </p:spTree>
    <p:extLst>
      <p:ext uri="{BB962C8B-B14F-4D97-AF65-F5344CB8AC3E}">
        <p14:creationId xmlns:p14="http://schemas.microsoft.com/office/powerpoint/2010/main" val="526632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6/9 – Sample Problem 6/10  (3 of 4)</a:t>
            </a:r>
          </a:p>
        </p:txBody>
      </p:sp>
      <p:sp>
        <p:nvSpPr>
          <p:cNvPr id="3" name="Content Placeholder 2"/>
          <p:cNvSpPr>
            <a:spLocks noGrp="1"/>
          </p:cNvSpPr>
          <p:nvPr>
            <p:ph idx="1"/>
          </p:nvPr>
        </p:nvSpPr>
        <p:spPr/>
        <p:txBody>
          <a:bodyPr/>
          <a:lstStyle/>
          <a:p>
            <a:r>
              <a:rPr lang="en-US" dirty="0"/>
              <a:t>Case I:  Motion Impends Up the Incline</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9000" y="1361588"/>
            <a:ext cx="4114800" cy="1717918"/>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047623"/>
            <a:ext cx="5943600" cy="2679530"/>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01627" y="3640343"/>
            <a:ext cx="2057400" cy="1993224"/>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372837"/>
            <a:ext cx="3337560" cy="631661"/>
          </a:xfrm>
          <a:prstGeom prst="rect">
            <a:avLst/>
          </a:prstGeom>
        </p:spPr>
      </p:pic>
    </p:spTree>
    <p:extLst>
      <p:ext uri="{BB962C8B-B14F-4D97-AF65-F5344CB8AC3E}">
        <p14:creationId xmlns:p14="http://schemas.microsoft.com/office/powerpoint/2010/main" val="716574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6/9 – Sample Problem 6/10  (4 of 4)</a:t>
            </a:r>
          </a:p>
        </p:txBody>
      </p:sp>
      <p:sp>
        <p:nvSpPr>
          <p:cNvPr id="3" name="Content Placeholder 2"/>
          <p:cNvSpPr>
            <a:spLocks noGrp="1"/>
          </p:cNvSpPr>
          <p:nvPr>
            <p:ph idx="1"/>
          </p:nvPr>
        </p:nvSpPr>
        <p:spPr/>
        <p:txBody>
          <a:bodyPr/>
          <a:lstStyle/>
          <a:p>
            <a:r>
              <a:rPr lang="en-US" dirty="0"/>
              <a:t>Case II:  Motion Impends Down the Incline</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9000" y="1361588"/>
            <a:ext cx="4114800" cy="1717918"/>
          </a:xfrm>
          <a:prstGeom prst="rect">
            <a:avLst/>
          </a:prstGeom>
        </p:spPr>
      </p:pic>
      <p:pic>
        <p:nvPicPr>
          <p:cNvPr id="11" name="Picture 1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01627" y="3640343"/>
            <a:ext cx="2057400" cy="1873770"/>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445403"/>
            <a:ext cx="3337560" cy="829048"/>
          </a:xfrm>
          <a:prstGeom prst="rect">
            <a:avLst/>
          </a:prstGeom>
        </p:spPr>
      </p:pic>
      <p:pic>
        <p:nvPicPr>
          <p:cNvPr id="12" name="Picture 11"/>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60569"/>
            <a:ext cx="5943600" cy="3109103"/>
          </a:xfrm>
          <a:prstGeom prst="rect">
            <a:avLst/>
          </a:prstGeom>
        </p:spPr>
      </p:pic>
    </p:spTree>
    <p:extLst>
      <p:ext uri="{BB962C8B-B14F-4D97-AF65-F5344CB8AC3E}">
        <p14:creationId xmlns:p14="http://schemas.microsoft.com/office/powerpoint/2010/main" val="2186791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Friction Angles</a:t>
            </a:r>
          </a:p>
        </p:txBody>
      </p:sp>
      <p:sp>
        <p:nvSpPr>
          <p:cNvPr id="3" name="Content Placeholder 2"/>
          <p:cNvSpPr>
            <a:spLocks noGrp="1"/>
          </p:cNvSpPr>
          <p:nvPr>
            <p:ph idx="1"/>
          </p:nvPr>
        </p:nvSpPr>
        <p:spPr/>
        <p:txBody>
          <a:bodyPr/>
          <a:lstStyle/>
          <a:p>
            <a:r>
              <a:rPr lang="en-US" dirty="0"/>
              <a:t>Static Friction Angle, 𝜙</a:t>
            </a:r>
            <a:r>
              <a:rPr lang="en-US" i="1" baseline="-25000" dirty="0"/>
              <a:t>s</a:t>
            </a:r>
            <a:endParaRPr lang="en-US" dirty="0"/>
          </a:p>
          <a:p>
            <a:pPr lvl="1"/>
            <a:r>
              <a:rPr lang="es-ES" dirty="0"/>
              <a:t>tan 𝜙</a:t>
            </a:r>
            <a:r>
              <a:rPr lang="es-ES" i="1" baseline="-25000" dirty="0"/>
              <a:t>s</a:t>
            </a:r>
            <a:r>
              <a:rPr lang="es-ES" i="1" dirty="0"/>
              <a:t> </a:t>
            </a:r>
            <a:r>
              <a:rPr lang="es-ES" dirty="0"/>
              <a:t>= 𝜇</a:t>
            </a:r>
            <a:r>
              <a:rPr lang="es-ES" i="1" baseline="-25000" dirty="0"/>
              <a:t>s</a:t>
            </a:r>
            <a:endParaRPr lang="en-US" baseline="-25000" dirty="0"/>
          </a:p>
          <a:p>
            <a:endParaRPr lang="en-US" dirty="0"/>
          </a:p>
          <a:p>
            <a:r>
              <a:rPr lang="en-US" dirty="0"/>
              <a:t>Kinetic Friction Angle, 𝜙</a:t>
            </a:r>
            <a:r>
              <a:rPr lang="en-US" i="1" baseline="-25000" dirty="0"/>
              <a:t>k</a:t>
            </a:r>
            <a:endParaRPr lang="en-US" dirty="0"/>
          </a:p>
          <a:p>
            <a:pPr lvl="1"/>
            <a:r>
              <a:rPr lang="es-ES" dirty="0"/>
              <a:t>tan 𝜙</a:t>
            </a:r>
            <a:r>
              <a:rPr lang="es-ES" i="1" baseline="-25000" dirty="0"/>
              <a:t>k</a:t>
            </a:r>
            <a:r>
              <a:rPr lang="es-ES" i="1" dirty="0"/>
              <a:t> </a:t>
            </a:r>
            <a:r>
              <a:rPr lang="es-ES" dirty="0"/>
              <a:t>= 𝜇</a:t>
            </a:r>
            <a:r>
              <a:rPr lang="es-ES" i="1" baseline="-25000" dirty="0"/>
              <a:t>k</a:t>
            </a:r>
            <a:endParaRPr lang="en-US" baseline="-25000" dirty="0"/>
          </a:p>
          <a:p>
            <a:pPr lvl="1"/>
            <a:endParaRPr lang="en-US" dirty="0"/>
          </a:p>
          <a:p>
            <a:endParaRPr lang="en-US" dirty="0"/>
          </a:p>
          <a:p>
            <a:r>
              <a:rPr lang="en-US" dirty="0"/>
              <a:t>Friction Cones</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7999" y="1361588"/>
            <a:ext cx="1895801" cy="1915194"/>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21167" y="4391525"/>
            <a:ext cx="3132633" cy="2193257"/>
          </a:xfrm>
          <a:prstGeom prst="rect">
            <a:avLst/>
          </a:prstGeom>
        </p:spPr>
      </p:pic>
    </p:spTree>
    <p:extLst>
      <p:ext uri="{BB962C8B-B14F-4D97-AF65-F5344CB8AC3E}">
        <p14:creationId xmlns:p14="http://schemas.microsoft.com/office/powerpoint/2010/main" val="4021874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Factors Affecting Friction</a:t>
            </a:r>
          </a:p>
        </p:txBody>
      </p:sp>
      <p:sp>
        <p:nvSpPr>
          <p:cNvPr id="3" name="Content Placeholder 2"/>
          <p:cNvSpPr>
            <a:spLocks noGrp="1"/>
          </p:cNvSpPr>
          <p:nvPr>
            <p:ph idx="1"/>
          </p:nvPr>
        </p:nvSpPr>
        <p:spPr/>
        <p:txBody>
          <a:bodyPr>
            <a:normAutofit lnSpcReduction="10000"/>
          </a:bodyPr>
          <a:lstStyle/>
          <a:p>
            <a:r>
              <a:rPr lang="en-US" dirty="0"/>
              <a:t>Contact Area</a:t>
            </a:r>
          </a:p>
          <a:p>
            <a:endParaRPr lang="en-US" dirty="0"/>
          </a:p>
          <a:p>
            <a:r>
              <a:rPr lang="en-US" dirty="0"/>
              <a:t>Molecular Attraction</a:t>
            </a:r>
          </a:p>
          <a:p>
            <a:endParaRPr lang="en-US" dirty="0"/>
          </a:p>
          <a:p>
            <a:r>
              <a:rPr lang="en-US" dirty="0"/>
              <a:t>Temperature</a:t>
            </a:r>
          </a:p>
          <a:p>
            <a:endParaRPr lang="en-US" dirty="0"/>
          </a:p>
          <a:p>
            <a:r>
              <a:rPr lang="en-US" dirty="0"/>
              <a:t>Adhesion</a:t>
            </a:r>
          </a:p>
          <a:p>
            <a:endParaRPr lang="en-US" dirty="0"/>
          </a:p>
          <a:p>
            <a:r>
              <a:rPr lang="en-US" dirty="0"/>
              <a:t>Relative Hardness of Mating Areas</a:t>
            </a:r>
          </a:p>
          <a:p>
            <a:endParaRPr lang="en-US" dirty="0"/>
          </a:p>
          <a:p>
            <a:r>
              <a:rPr lang="en-US" dirty="0"/>
              <a:t>Surface Films</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7999" y="1361588"/>
            <a:ext cx="1895801" cy="1915194"/>
          </a:xfrm>
          <a:prstGeom prst="rect">
            <a:avLst/>
          </a:prstGeom>
        </p:spPr>
      </p:pic>
    </p:spTree>
    <p:extLst>
      <p:ext uri="{BB962C8B-B14F-4D97-AF65-F5344CB8AC3E}">
        <p14:creationId xmlns:p14="http://schemas.microsoft.com/office/powerpoint/2010/main" val="3881918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6/3 – Types of Friction Problems (1 of 2)</a:t>
            </a:r>
          </a:p>
        </p:txBody>
      </p:sp>
      <p:sp>
        <p:nvSpPr>
          <p:cNvPr id="3" name="Content Placeholder 2"/>
          <p:cNvSpPr>
            <a:spLocks noGrp="1"/>
          </p:cNvSpPr>
          <p:nvPr>
            <p:ph idx="1"/>
          </p:nvPr>
        </p:nvSpPr>
        <p:spPr/>
        <p:txBody>
          <a:bodyPr>
            <a:normAutofit/>
          </a:bodyPr>
          <a:lstStyle/>
          <a:p>
            <a:r>
              <a:rPr lang="en-US" dirty="0"/>
              <a:t>Type I:  Impending Motion</a:t>
            </a:r>
          </a:p>
          <a:p>
            <a:pPr lvl="1"/>
            <a:r>
              <a:rPr lang="en-US" dirty="0"/>
              <a:t>Body is on the verge of slipping.</a:t>
            </a:r>
          </a:p>
          <a:p>
            <a:pPr lvl="1"/>
            <a:r>
              <a:rPr lang="en-US" dirty="0"/>
              <a:t>Equilibrium holds for the body.</a:t>
            </a:r>
          </a:p>
          <a:p>
            <a:pPr lvl="1"/>
            <a:r>
              <a:rPr lang="en-US" i="1" dirty="0"/>
              <a:t>F</a:t>
            </a:r>
            <a:r>
              <a:rPr lang="en-US" dirty="0"/>
              <a:t> = </a:t>
            </a:r>
            <a:r>
              <a:rPr lang="en-US" i="1" dirty="0" err="1"/>
              <a:t>F</a:t>
            </a:r>
            <a:r>
              <a:rPr lang="en-US" baseline="-25000" dirty="0" err="1"/>
              <a:t>max</a:t>
            </a:r>
            <a:r>
              <a:rPr lang="en-US" dirty="0"/>
              <a:t> = </a:t>
            </a:r>
            <a:r>
              <a:rPr lang="es-ES" dirty="0"/>
              <a:t>𝜇</a:t>
            </a:r>
            <a:r>
              <a:rPr lang="es-ES" i="1" baseline="-25000" dirty="0" err="1"/>
              <a:t>s</a:t>
            </a:r>
            <a:r>
              <a:rPr lang="es-ES" i="1" dirty="0" err="1"/>
              <a:t>N</a:t>
            </a:r>
            <a:endParaRPr lang="en-US" dirty="0"/>
          </a:p>
          <a:p>
            <a:pPr lvl="1"/>
            <a:endParaRPr lang="en-US" dirty="0"/>
          </a:p>
          <a:p>
            <a:pPr lvl="1"/>
            <a:endParaRPr lang="en-US" dirty="0"/>
          </a:p>
          <a:p>
            <a:pPr lvl="1"/>
            <a:endParaRPr lang="en-US" dirty="0"/>
          </a:p>
          <a:p>
            <a:r>
              <a:rPr lang="en-US" dirty="0"/>
              <a:t>Type II:  Relative Motion Exists</a:t>
            </a:r>
          </a:p>
          <a:p>
            <a:pPr lvl="1"/>
            <a:r>
              <a:rPr lang="en-US" dirty="0"/>
              <a:t>Body is slipping.</a:t>
            </a:r>
          </a:p>
          <a:p>
            <a:pPr lvl="1"/>
            <a:r>
              <a:rPr lang="en-US" dirty="0"/>
              <a:t>Equilibrium does not hold in the direction of slip.</a:t>
            </a:r>
          </a:p>
          <a:p>
            <a:pPr lvl="1"/>
            <a:r>
              <a:rPr lang="en-US" i="1" dirty="0"/>
              <a:t>F</a:t>
            </a:r>
            <a:r>
              <a:rPr lang="en-US" dirty="0"/>
              <a:t> = </a:t>
            </a:r>
            <a:r>
              <a:rPr lang="en-US" i="1" dirty="0" err="1"/>
              <a:t>F</a:t>
            </a:r>
            <a:r>
              <a:rPr lang="en-US" i="1" baseline="-25000" dirty="0" err="1"/>
              <a:t>k</a:t>
            </a:r>
            <a:r>
              <a:rPr lang="en-US" i="1" dirty="0"/>
              <a:t> </a:t>
            </a:r>
            <a:r>
              <a:rPr lang="en-US" dirty="0"/>
              <a:t>= </a:t>
            </a:r>
            <a:r>
              <a:rPr lang="es-ES" dirty="0"/>
              <a:t>𝜇</a:t>
            </a:r>
            <a:r>
              <a:rPr lang="es-ES" i="1" baseline="-25000" dirty="0" err="1"/>
              <a:t>k</a:t>
            </a:r>
            <a:r>
              <a:rPr lang="es-ES" i="1" dirty="0" err="1"/>
              <a:t>N</a:t>
            </a:r>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7999" y="1361588"/>
            <a:ext cx="1895801" cy="1915194"/>
          </a:xfrm>
          <a:prstGeom prst="rect">
            <a:avLst/>
          </a:prstGeom>
        </p:spPr>
      </p:pic>
    </p:spTree>
    <p:extLst>
      <p:ext uri="{BB962C8B-B14F-4D97-AF65-F5344CB8AC3E}">
        <p14:creationId xmlns:p14="http://schemas.microsoft.com/office/powerpoint/2010/main" val="1148890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1121</TotalTime>
  <Words>2191</Words>
  <Application>Microsoft Office PowerPoint</Application>
  <PresentationFormat>Widescreen</PresentationFormat>
  <Paragraphs>348</Paragraphs>
  <Slides>64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Cambria Math</vt:lpstr>
      <vt:lpstr>Source Sans Pro</vt:lpstr>
      <vt:lpstr>Times New Roman</vt:lpstr>
      <vt:lpstr>Office Theme</vt:lpstr>
      <vt:lpstr>CHAPTER 6 FRICTION </vt:lpstr>
      <vt:lpstr>Article 6/1  Introduction</vt:lpstr>
      <vt:lpstr>Article 6/2  Types of Friction</vt:lpstr>
      <vt:lpstr>Article 6/3 Dry Friction</vt:lpstr>
      <vt:lpstr>Article 6/3 – Plot of Friction Force</vt:lpstr>
      <vt:lpstr>Article 6/3 – Friction Coefficients</vt:lpstr>
      <vt:lpstr>Article 6/3 – Friction Angles</vt:lpstr>
      <vt:lpstr>Article 6/3 – Factors Affecting Friction</vt:lpstr>
      <vt:lpstr>Article 6/3 – Types of Friction Problems (1 of 2)</vt:lpstr>
      <vt:lpstr>Article 6/3 – Types of Friction Problems (2 of 2)</vt:lpstr>
      <vt:lpstr>Article 6/3 – Sample Problem 6/1 (1 of 2)</vt:lpstr>
      <vt:lpstr>Article 6/3 – Sample Problem 6/1 (2 of 2)</vt:lpstr>
      <vt:lpstr>Article 6/3 – Sample Problem 6/2 (1 of 3)</vt:lpstr>
      <vt:lpstr>Article 6/3 – Sample Problem 6/2 (2 of 3)</vt:lpstr>
      <vt:lpstr>Article 6/3 – Sample Problem 6/2 (3 of 3)</vt:lpstr>
      <vt:lpstr>Article 6/3 – Sample Problem 6/3 (1 of 4)</vt:lpstr>
      <vt:lpstr>Article 6/3 – Sample Problem 6/3 (2 of 4)</vt:lpstr>
      <vt:lpstr>Article 6/3 – Sample Problem 6/3 (3 of 4)</vt:lpstr>
      <vt:lpstr>Article 6/3 – Sample Problem 6/3 (4 of 4)</vt:lpstr>
      <vt:lpstr>Article 6/3 – Sample Problem 6/4 (1 of 3)</vt:lpstr>
      <vt:lpstr>Article 6/3 – Sample Problem 6/4 (2 of 3)</vt:lpstr>
      <vt:lpstr>Article 6/3 – Sample Problem 6/4 (3 of 3)</vt:lpstr>
      <vt:lpstr>Article 6/3 – Sample Problem 6/5 (1 of 4)</vt:lpstr>
      <vt:lpstr>Article 6/3 – Sample Problem 6/5 (2 of 4)</vt:lpstr>
      <vt:lpstr>Article 6/3 – Sample Problem 6/5 (3 of 4)</vt:lpstr>
      <vt:lpstr>Article 6/3 – Sample Problem 6/5 (4 of 4)</vt:lpstr>
      <vt:lpstr>Article 6/4  Wedges</vt:lpstr>
      <vt:lpstr>Article 6/4 – Raising a Load</vt:lpstr>
      <vt:lpstr>Article 6/4 – Lowering a Load</vt:lpstr>
      <vt:lpstr>Article 6/4 – Self-Locking of a Wedge (1 of 2)</vt:lpstr>
      <vt:lpstr>Article 6/4 – Self-Locking of a Wedge (2 of 2)</vt:lpstr>
      <vt:lpstr>Article 6/5  Screws</vt:lpstr>
      <vt:lpstr>Article 6/5 – Unwrapped Thread View</vt:lpstr>
      <vt:lpstr>Article 6/5 – Conditions for Unwinding</vt:lpstr>
      <vt:lpstr>Article 6/5 – Sample Problem 6/6 (1 of 4)</vt:lpstr>
      <vt:lpstr>Article 6/5 – Sample Problem 6/6 (2 of 4)</vt:lpstr>
      <vt:lpstr>Article 6/5 – Sample Problem 6/6 (3 of 4)</vt:lpstr>
      <vt:lpstr>Article 6/5 – Sample Problem 6/6 (4 of 4)</vt:lpstr>
      <vt:lpstr>Article 6/5 – Sample Problem 6/7 (1 of 4)</vt:lpstr>
      <vt:lpstr>Article 6/5 – Sample Problem 6/7 (2 of 4)</vt:lpstr>
      <vt:lpstr>Article 6/5 – Sample Problem 6/7 (3 of 4)</vt:lpstr>
      <vt:lpstr>Article 6/5 – Sample Problem 6/7 (4 of 4)</vt:lpstr>
      <vt:lpstr>Article 6/6  Journal Bearings</vt:lpstr>
      <vt:lpstr>Article 6/7  Thrust Bearings; Disk Friction</vt:lpstr>
      <vt:lpstr>Article 6/7 – Disk Friction Load Analysis</vt:lpstr>
      <vt:lpstr>Article 6/7 – Collar Bearing Load Analysis</vt:lpstr>
      <vt:lpstr>Article 6/7 – Effect of Wear-In</vt:lpstr>
      <vt:lpstr>Article 6/7 – Sample Problem 6/8 (1 of 4)</vt:lpstr>
      <vt:lpstr>Article 6/7 – Sample Problem 6/8 (2 of 4)</vt:lpstr>
      <vt:lpstr>Article 6/7 – Sample Problem 6/8 (3 of 4)</vt:lpstr>
      <vt:lpstr>Article 6/7 – Sample Problem 6/8 (4 of 4)</vt:lpstr>
      <vt:lpstr>Article 6/8  Flexible Belts</vt:lpstr>
      <vt:lpstr>Article 6/8 – Derivation (1 of 2) </vt:lpstr>
      <vt:lpstr>Article 6/8 – Derivation (2 of 2) </vt:lpstr>
      <vt:lpstr>Article 6/8 – The Belt Friction Equation</vt:lpstr>
      <vt:lpstr>Article 6/9  Rolling Resistance</vt:lpstr>
      <vt:lpstr>Article 6/9 – Load Analysis</vt:lpstr>
      <vt:lpstr>Article 6/9 – Sample Problem 6/9  (1 of 3)</vt:lpstr>
      <vt:lpstr>Article 6/9 – Sample Problem 6/9  (2 of 3)</vt:lpstr>
      <vt:lpstr>Article 6/9 – Sample Problem 6/9  (3 of 3)</vt:lpstr>
      <vt:lpstr>Article 6/9 – Sample Problem 6/10  (1 of 4)</vt:lpstr>
      <vt:lpstr>Article 6/9 – Sample Problem 6/10  (2 of 4)</vt:lpstr>
      <vt:lpstr>Article 6/9 – Sample Problem 6/10  (3 of 4)</vt:lpstr>
      <vt:lpstr>Article 6/9 – Sample Problem 6/10  (4 of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Bolton</dc:creator>
  <cp:lastModifiedBy>Jeff Bolton</cp:lastModifiedBy>
  <cp:revision>95</cp:revision>
  <dcterms:created xsi:type="dcterms:W3CDTF">2018-02-20T02:32:50Z</dcterms:created>
  <dcterms:modified xsi:type="dcterms:W3CDTF">2018-08-04T01:33:46Z</dcterms:modified>
</cp:coreProperties>
</file>